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1" d="100"/>
          <a:sy n="71" d="100"/>
        </p:scale>
        <p:origin x="69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FEFA794-3C37-461B-8A98-5F6EB7CE848D}" type="datetimeFigureOut">
              <a:rPr lang="en-US" smtClean="0"/>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12F62B-7E7B-4FF1-BFAD-E89D4637BB4A}" type="slidenum">
              <a:rPr lang="en-US" smtClean="0"/>
              <a:t>‹#›</a:t>
            </a:fld>
            <a:endParaRPr lang="en-US"/>
          </a:p>
        </p:txBody>
      </p:sp>
    </p:spTree>
    <p:extLst>
      <p:ext uri="{BB962C8B-B14F-4D97-AF65-F5344CB8AC3E}">
        <p14:creationId xmlns:p14="http://schemas.microsoft.com/office/powerpoint/2010/main" val="369106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EFA794-3C37-461B-8A98-5F6EB7CE848D}" type="datetimeFigureOut">
              <a:rPr lang="en-US" smtClean="0"/>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12F62B-7E7B-4FF1-BFAD-E89D4637BB4A}" type="slidenum">
              <a:rPr lang="en-US" smtClean="0"/>
              <a:t>‹#›</a:t>
            </a:fld>
            <a:endParaRPr lang="en-US"/>
          </a:p>
        </p:txBody>
      </p:sp>
    </p:spTree>
    <p:extLst>
      <p:ext uri="{BB962C8B-B14F-4D97-AF65-F5344CB8AC3E}">
        <p14:creationId xmlns:p14="http://schemas.microsoft.com/office/powerpoint/2010/main" val="3830506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EFA794-3C37-461B-8A98-5F6EB7CE848D}" type="datetimeFigureOut">
              <a:rPr lang="en-US" smtClean="0"/>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12F62B-7E7B-4FF1-BFAD-E89D4637BB4A}" type="slidenum">
              <a:rPr lang="en-US" smtClean="0"/>
              <a:t>‹#›</a:t>
            </a:fld>
            <a:endParaRPr lang="en-US"/>
          </a:p>
        </p:txBody>
      </p:sp>
    </p:spTree>
    <p:extLst>
      <p:ext uri="{BB962C8B-B14F-4D97-AF65-F5344CB8AC3E}">
        <p14:creationId xmlns:p14="http://schemas.microsoft.com/office/powerpoint/2010/main" val="546003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FEFA794-3C37-461B-8A98-5F6EB7CE848D}" type="datetimeFigureOut">
              <a:rPr lang="en-US" smtClean="0"/>
              <a:t>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12F62B-7E7B-4FF1-BFAD-E89D4637BB4A}" type="slidenum">
              <a:rPr lang="en-US" smtClean="0"/>
              <a:t>‹#›</a:t>
            </a:fld>
            <a:endParaRPr lang="en-US"/>
          </a:p>
        </p:txBody>
      </p:sp>
    </p:spTree>
    <p:extLst>
      <p:ext uri="{BB962C8B-B14F-4D97-AF65-F5344CB8AC3E}">
        <p14:creationId xmlns:p14="http://schemas.microsoft.com/office/powerpoint/2010/main" val="1955823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FEFA794-3C37-461B-8A98-5F6EB7CE848D}" type="datetimeFigureOut">
              <a:rPr lang="en-US" smtClean="0"/>
              <a:t>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12F62B-7E7B-4FF1-BFAD-E89D4637BB4A}" type="slidenum">
              <a:rPr lang="en-US" smtClean="0"/>
              <a:t>‹#›</a:t>
            </a:fld>
            <a:endParaRPr lang="en-US"/>
          </a:p>
        </p:txBody>
      </p:sp>
    </p:spTree>
    <p:extLst>
      <p:ext uri="{BB962C8B-B14F-4D97-AF65-F5344CB8AC3E}">
        <p14:creationId xmlns:p14="http://schemas.microsoft.com/office/powerpoint/2010/main" val="294148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FEFA794-3C37-461B-8A98-5F6EB7CE848D}" type="datetimeFigureOut">
              <a:rPr lang="en-US" smtClean="0"/>
              <a:t>1/11/2024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12F62B-7E7B-4FF1-BFAD-E89D4637BB4A}" type="slidenum">
              <a:rPr lang="en-US" smtClean="0"/>
              <a:t>‹#›</a:t>
            </a:fld>
            <a:endParaRPr lang="en-US"/>
          </a:p>
        </p:txBody>
      </p:sp>
    </p:spTree>
    <p:extLst>
      <p:ext uri="{BB962C8B-B14F-4D97-AF65-F5344CB8AC3E}">
        <p14:creationId xmlns:p14="http://schemas.microsoft.com/office/powerpoint/2010/main" val="1044809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EFA794-3C37-461B-8A98-5F6EB7CE848D}" type="datetimeFigureOut">
              <a:rPr lang="en-US" smtClean="0"/>
              <a:t>1/11/2024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12F62B-7E7B-4FF1-BFAD-E89D4637BB4A}" type="slidenum">
              <a:rPr lang="en-US" smtClean="0"/>
              <a:t>‹#›</a:t>
            </a:fld>
            <a:endParaRPr lang="en-US"/>
          </a:p>
        </p:txBody>
      </p:sp>
    </p:spTree>
    <p:extLst>
      <p:ext uri="{BB962C8B-B14F-4D97-AF65-F5344CB8AC3E}">
        <p14:creationId xmlns:p14="http://schemas.microsoft.com/office/powerpoint/2010/main" val="1769276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EFA794-3C37-461B-8A98-5F6EB7CE848D}" type="datetimeFigureOut">
              <a:rPr lang="en-US" smtClean="0"/>
              <a:t>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12F62B-7E7B-4FF1-BFAD-E89D4637BB4A}" type="slidenum">
              <a:rPr lang="en-US" smtClean="0"/>
              <a:t>‹#›</a:t>
            </a:fld>
            <a:endParaRPr lang="en-US"/>
          </a:p>
        </p:txBody>
      </p:sp>
    </p:spTree>
    <p:extLst>
      <p:ext uri="{BB962C8B-B14F-4D97-AF65-F5344CB8AC3E}">
        <p14:creationId xmlns:p14="http://schemas.microsoft.com/office/powerpoint/2010/main" val="2912903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EFA794-3C37-461B-8A98-5F6EB7CE848D}" type="datetimeFigureOut">
              <a:rPr lang="en-US" smtClean="0"/>
              <a:t>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12F62B-7E7B-4FF1-BFAD-E89D4637BB4A}" type="slidenum">
              <a:rPr lang="en-US" smtClean="0"/>
              <a:t>‹#›</a:t>
            </a:fld>
            <a:endParaRPr lang="en-US"/>
          </a:p>
        </p:txBody>
      </p:sp>
    </p:spTree>
    <p:extLst>
      <p:ext uri="{BB962C8B-B14F-4D97-AF65-F5344CB8AC3E}">
        <p14:creationId xmlns:p14="http://schemas.microsoft.com/office/powerpoint/2010/main" val="2014729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EFA794-3C37-461B-8A98-5F6EB7CE848D}" type="datetimeFigureOut">
              <a:rPr lang="en-US" smtClean="0"/>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12F62B-7E7B-4FF1-BFAD-E89D4637BB4A}" type="slidenum">
              <a:rPr lang="en-US" smtClean="0"/>
              <a:t>‹#›</a:t>
            </a:fld>
            <a:endParaRPr lang="en-US"/>
          </a:p>
        </p:txBody>
      </p:sp>
    </p:spTree>
    <p:extLst>
      <p:ext uri="{BB962C8B-B14F-4D97-AF65-F5344CB8AC3E}">
        <p14:creationId xmlns:p14="http://schemas.microsoft.com/office/powerpoint/2010/main" val="2359128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EFA794-3C37-461B-8A98-5F6EB7CE848D}" type="datetimeFigureOut">
              <a:rPr lang="en-US" smtClean="0"/>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12F62B-7E7B-4FF1-BFAD-E89D4637BB4A}" type="slidenum">
              <a:rPr lang="en-US" smtClean="0"/>
              <a:t>‹#›</a:t>
            </a:fld>
            <a:endParaRPr lang="en-US"/>
          </a:p>
        </p:txBody>
      </p:sp>
    </p:spTree>
    <p:extLst>
      <p:ext uri="{BB962C8B-B14F-4D97-AF65-F5344CB8AC3E}">
        <p14:creationId xmlns:p14="http://schemas.microsoft.com/office/powerpoint/2010/main" val="3936914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EFA794-3C37-461B-8A98-5F6EB7CE848D}" type="datetimeFigureOut">
              <a:rPr lang="en-US" smtClean="0"/>
              <a:t>1/11/2024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12F62B-7E7B-4FF1-BFAD-E89D4637BB4A}" type="slidenum">
              <a:rPr lang="en-US" smtClean="0"/>
              <a:t>‹#›</a:t>
            </a:fld>
            <a:endParaRPr lang="en-US"/>
          </a:p>
        </p:txBody>
      </p:sp>
    </p:spTree>
    <p:extLst>
      <p:ext uri="{BB962C8B-B14F-4D97-AF65-F5344CB8AC3E}">
        <p14:creationId xmlns:p14="http://schemas.microsoft.com/office/powerpoint/2010/main" val="294123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webopedia.com/TERM/I/Internet.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searchengineguide.com/pages/General/Meta/" TargetMode="External"/><Relationship Id="rId2" Type="http://schemas.openxmlformats.org/officeDocument/2006/relationships/hyperlink" Target="http://www.searchenginecolossus.co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earch.ebscohost.com/" TargetMode="External"/><Relationship Id="rId2" Type="http://schemas.openxmlformats.org/officeDocument/2006/relationships/hyperlink" Target="http://www.nigerianvirtuallibrary.com/" TargetMode="External"/><Relationship Id="rId1" Type="http://schemas.openxmlformats.org/officeDocument/2006/relationships/slideLayout" Target="../slideLayouts/slideLayout2.xml"/><Relationship Id="rId6" Type="http://schemas.openxmlformats.org/officeDocument/2006/relationships/hyperlink" Target="http://www.jstor.org/" TargetMode="External"/><Relationship Id="rId5" Type="http://schemas.openxmlformats.org/officeDocument/2006/relationships/hyperlink" Target="http://www.aginternetwork.org/en/" TargetMode="External"/><Relationship Id="rId4" Type="http://schemas.openxmlformats.org/officeDocument/2006/relationships/hyperlink" Target="http://www.who.int/hinari/en/"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en.wikipedia.org/wiki/Library" TargetMode="External"/><Relationship Id="rId2" Type="http://schemas.openxmlformats.org/officeDocument/2006/relationships/hyperlink" Target="http://en.wikipedia.org/wiki/Online_database" TargetMode="External"/><Relationship Id="rId1" Type="http://schemas.openxmlformats.org/officeDocument/2006/relationships/slideLayout" Target="../slideLayouts/slideLayout2.xml"/><Relationship Id="rId4" Type="http://schemas.openxmlformats.org/officeDocument/2006/relationships/hyperlink" Target="http://en.wikipedia.org/wiki/Library_catalog"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file:///C:\Users\Engr%20Adesina\Documents\USE%20OF%20LIBRARY\GNS%20USE%20OF%20THE%20LIBRARY\opac.unilorin.edu.ng" TargetMode="External"/><Relationship Id="rId2" Type="http://schemas.openxmlformats.org/officeDocument/2006/relationships/hyperlink" Target="http://www.unilorin.edu.n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www.vtstutorials.co.uk/" TargetMode="External"/><Relationship Id="rId3" Type="http://schemas.openxmlformats.org/officeDocument/2006/relationships/hyperlink" Target="http://www.unilorin.edu.ng/unilibrary/freeonline.php" TargetMode="External"/><Relationship Id="rId7" Type="http://schemas.openxmlformats.org/officeDocument/2006/relationships/hyperlink" Target="http://www.ndltd.org/" TargetMode="External"/><Relationship Id="rId12" Type="http://schemas.openxmlformats.org/officeDocument/2006/relationships/hyperlink" Target="http://www.archive.org/details/NewEncyclopediaOfIslam" TargetMode="External"/><Relationship Id="rId2" Type="http://schemas.openxmlformats.org/officeDocument/2006/relationships/hyperlink" Target="http://educhoices.org/articles/Online_Libraries_-_25_Places_to_Read_Free_Books_Online.html" TargetMode="External"/><Relationship Id="rId1" Type="http://schemas.openxmlformats.org/officeDocument/2006/relationships/slideLayout" Target="../slideLayouts/slideLayout2.xml"/><Relationship Id="rId6" Type="http://schemas.openxmlformats.org/officeDocument/2006/relationships/hyperlink" Target="http://www.unilorin.edu.ng/unilibrary/reqsubscription.php" TargetMode="External"/><Relationship Id="rId11" Type="http://schemas.openxmlformats.org/officeDocument/2006/relationships/hyperlink" Target="http://islam.about.com/od/arabicdictionaries/Arabic_Dictionaries_Glossaries.htm" TargetMode="External"/><Relationship Id="rId5" Type="http://schemas.openxmlformats.org/officeDocument/2006/relationships/hyperlink" Target="http://www.unilorin.edu.ng/unilibrary/citation.php" TargetMode="External"/><Relationship Id="rId10" Type="http://schemas.openxmlformats.org/officeDocument/2006/relationships/hyperlink" Target="http://www.biblestudytools.com/dictionaries" TargetMode="External"/><Relationship Id="rId4" Type="http://schemas.openxmlformats.org/officeDocument/2006/relationships/hyperlink" Target="http://www.unilorin.edu.ng/unilibrary/freebooks.php" TargetMode="External"/><Relationship Id="rId9" Type="http://schemas.openxmlformats.org/officeDocument/2006/relationships/hyperlink" Target="http://www.angelfire.com/mac/akhbar/My%20Web/essentials_of_islam.htm"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www.gfmag.com/tools/global-database/economic-data.html" TargetMode="External"/><Relationship Id="rId13" Type="http://schemas.openxmlformats.org/officeDocument/2006/relationships/hyperlink" Target="http://diglib.library.vanderbilt.edu/eres.pl?action=detail&amp;RC=8433&amp;Resource=DB" TargetMode="External"/><Relationship Id="rId3" Type="http://schemas.openxmlformats.org/officeDocument/2006/relationships/hyperlink" Target="http://www.unilorin.edu.ng/unilibrary/technology.php" TargetMode="External"/><Relationship Id="rId7" Type="http://schemas.openxmlformats.org/officeDocument/2006/relationships/hyperlink" Target="http://www.unilorin.edu.ng/unilibrary/multidiscipline.php" TargetMode="External"/><Relationship Id="rId12" Type="http://schemas.openxmlformats.org/officeDocument/2006/relationships/hyperlink" Target="http://www.altafsir.com/" TargetMode="External"/><Relationship Id="rId2" Type="http://schemas.openxmlformats.org/officeDocument/2006/relationships/hyperlink" Target="http://www.unilorin.edu.ng/unilibrary/medicine.php" TargetMode="External"/><Relationship Id="rId1" Type="http://schemas.openxmlformats.org/officeDocument/2006/relationships/slideLayout" Target="../slideLayouts/slideLayout2.xml"/><Relationship Id="rId6" Type="http://schemas.openxmlformats.org/officeDocument/2006/relationships/hyperlink" Target="http://www.unilorin.edu.ng/unilibrary/economics.php" TargetMode="External"/><Relationship Id="rId11" Type="http://schemas.openxmlformats.org/officeDocument/2006/relationships/hyperlink" Target="http://www.liberty.edu/index.cfm?PID=20489" TargetMode="External"/><Relationship Id="rId5" Type="http://schemas.openxmlformats.org/officeDocument/2006/relationships/hyperlink" Target="http://www.businessresearchsources.com/database/free_databases.html" TargetMode="External"/><Relationship Id="rId10" Type="http://schemas.openxmlformats.org/officeDocument/2006/relationships/hyperlink" Target="http://www.library.yale.edu/div/forfree.html" TargetMode="External"/><Relationship Id="rId4" Type="http://schemas.openxmlformats.org/officeDocument/2006/relationships/hyperlink" Target="http://www.unilorin.edu.ng/unilibrary/multidisp.php" TargetMode="External"/><Relationship Id="rId9" Type="http://schemas.openxmlformats.org/officeDocument/2006/relationships/hyperlink" Target="http://www.gfmag.com/tools/global-database/economic-data/10299-the-worlds-richest-and-poorest-countries.html" TargetMode="External"/><Relationship Id="rId14" Type="http://schemas.openxmlformats.org/officeDocument/2006/relationships/hyperlink" Target="http://www.worldcat.or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www.into/"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www.lib.ncsu.edu/stacks/psycoloquy-index.html"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jbr.org/articles.html"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access.gpo.gov/su_docs/aces/aces160.shtml?/gao/index.html" TargetMode="External"/><Relationship Id="rId2" Type="http://schemas.openxmlformats.org/officeDocument/2006/relationships/hyperlink" Target="http://www.nytimes.com/"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www.crime-research.org/" TargetMode="External"/><Relationship Id="rId2" Type="http://schemas.openxmlformats.org/officeDocument/2006/relationships/hyperlink" Target="http://www@yahoo.com"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www.unilorin.edu.ng/"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28700"/>
            <a:ext cx="11955780" cy="5829300"/>
          </a:xfrm>
        </p:spPr>
        <p:txBody>
          <a:bodyPr>
            <a:normAutofit fontScale="90000"/>
          </a:bodyPr>
          <a:lstStyle/>
          <a:p>
            <a:pPr algn="ctr"/>
            <a:r>
              <a:rPr lang="en-US" b="1" dirty="0"/>
              <a:t>Chapter four: </a:t>
            </a:r>
            <a:br>
              <a:rPr lang="en-US" b="1" dirty="0"/>
            </a:br>
            <a:r>
              <a:rPr lang="en-US" b="1" dirty="0">
                <a:solidFill>
                  <a:schemeClr val="bg2">
                    <a:lumMod val="25000"/>
                  </a:schemeClr>
                </a:solidFill>
              </a:rPr>
              <a:t> </a:t>
            </a:r>
            <a:br>
              <a:rPr lang="en-US" b="1" dirty="0">
                <a:solidFill>
                  <a:schemeClr val="bg2">
                    <a:lumMod val="25000"/>
                  </a:schemeClr>
                </a:solidFill>
              </a:rPr>
            </a:br>
            <a:r>
              <a:rPr lang="en-US" sz="6600" b="1" dirty="0">
                <a:solidFill>
                  <a:schemeClr val="tx1"/>
                </a:solidFill>
              </a:rPr>
              <a:t>APPLICATION OF INFORMATION AND COMMUNICATION TECHNOLOGY TO LIBRARY SERVICES</a:t>
            </a:r>
            <a:br>
              <a:rPr lang="en-US" sz="6600" dirty="0"/>
            </a:br>
            <a:br>
              <a:rPr lang="en-US" sz="3600" b="1" dirty="0">
                <a:solidFill>
                  <a:schemeClr val="tx1"/>
                </a:solidFill>
              </a:rPr>
            </a:br>
            <a:r>
              <a:rPr lang="en-US" sz="3600" b="1" dirty="0" err="1">
                <a:solidFill>
                  <a:schemeClr val="tx1"/>
                </a:solidFill>
              </a:rPr>
              <a:t>Adeyinka</a:t>
            </a:r>
            <a:r>
              <a:rPr lang="en-US" sz="3600" b="1" dirty="0">
                <a:solidFill>
                  <a:schemeClr val="tx1"/>
                </a:solidFill>
              </a:rPr>
              <a:t> A. </a:t>
            </a:r>
            <a:r>
              <a:rPr lang="en-US" sz="3600" b="1" dirty="0" err="1">
                <a:solidFill>
                  <a:schemeClr val="tx1"/>
                </a:solidFill>
              </a:rPr>
              <a:t>Tella</a:t>
            </a:r>
            <a:br>
              <a:rPr lang="en-US" sz="3600" b="1" dirty="0">
                <a:solidFill>
                  <a:schemeClr val="tx1"/>
                </a:solidFill>
              </a:rPr>
            </a:br>
            <a:r>
              <a:rPr lang="en-US" sz="3600" b="1" dirty="0" err="1">
                <a:solidFill>
                  <a:schemeClr val="tx1"/>
                </a:solidFill>
              </a:rPr>
              <a:t>Olabisi</a:t>
            </a:r>
            <a:r>
              <a:rPr lang="en-US" sz="3600" b="1" dirty="0">
                <a:solidFill>
                  <a:schemeClr val="tx1"/>
                </a:solidFill>
              </a:rPr>
              <a:t> F. </a:t>
            </a:r>
            <a:r>
              <a:rPr lang="en-US" sz="3600" b="1" dirty="0" err="1">
                <a:solidFill>
                  <a:schemeClr val="tx1"/>
                </a:solidFill>
              </a:rPr>
              <a:t>Adesina</a:t>
            </a:r>
            <a:br>
              <a:rPr lang="en-US" sz="3600" b="1" dirty="0">
                <a:solidFill>
                  <a:schemeClr val="tx1"/>
                </a:solidFill>
              </a:rPr>
            </a:br>
            <a:r>
              <a:rPr lang="en-US" sz="3600" b="1" dirty="0">
                <a:solidFill>
                  <a:schemeClr val="tx1"/>
                </a:solidFill>
              </a:rPr>
              <a:t>George </a:t>
            </a:r>
            <a:r>
              <a:rPr lang="en-US" sz="3600" b="1" dirty="0" err="1">
                <a:solidFill>
                  <a:schemeClr val="tx1"/>
                </a:solidFill>
              </a:rPr>
              <a:t>eromosele</a:t>
            </a:r>
            <a:br>
              <a:rPr lang="en-US" sz="3600" b="1" dirty="0">
                <a:solidFill>
                  <a:schemeClr val="tx1"/>
                </a:solidFill>
              </a:rPr>
            </a:br>
            <a:br>
              <a:rPr lang="en-US" sz="3600" b="1" dirty="0">
                <a:solidFill>
                  <a:schemeClr val="tx1"/>
                </a:solidFill>
              </a:rPr>
            </a:br>
            <a:endParaRPr lang="en-US" sz="3600" b="1" dirty="0">
              <a:solidFill>
                <a:schemeClr val="tx1"/>
              </a:solidFill>
              <a:effectLst/>
            </a:endParaRPr>
          </a:p>
        </p:txBody>
      </p:sp>
    </p:spTree>
    <p:extLst>
      <p:ext uri="{BB962C8B-B14F-4D97-AF65-F5344CB8AC3E}">
        <p14:creationId xmlns:p14="http://schemas.microsoft.com/office/powerpoint/2010/main" val="3708681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51460"/>
            <a:ext cx="9372600" cy="693420"/>
          </a:xfrm>
        </p:spPr>
        <p:txBody>
          <a:bodyPr>
            <a:normAutofit fontScale="90000"/>
          </a:bodyPr>
          <a:lstStyle/>
          <a:p>
            <a:pPr algn="ctr"/>
            <a:r>
              <a:rPr lang="en-US" dirty="0"/>
              <a:t>objectives</a:t>
            </a:r>
          </a:p>
        </p:txBody>
      </p:sp>
      <p:sp>
        <p:nvSpPr>
          <p:cNvPr id="3" name="Content Placeholder 2"/>
          <p:cNvSpPr>
            <a:spLocks noGrp="1"/>
          </p:cNvSpPr>
          <p:nvPr>
            <p:ph idx="1"/>
          </p:nvPr>
        </p:nvSpPr>
        <p:spPr>
          <a:xfrm>
            <a:off x="1981200" y="1233039"/>
            <a:ext cx="9372600" cy="5144901"/>
          </a:xfrm>
        </p:spPr>
        <p:txBody>
          <a:bodyPr>
            <a:normAutofit/>
          </a:bodyPr>
          <a:lstStyle/>
          <a:p>
            <a:pPr algn="just"/>
            <a:r>
              <a:rPr lang="en-US" dirty="0"/>
              <a:t>At the end of the lecture the students are expected to:</a:t>
            </a:r>
          </a:p>
          <a:p>
            <a:pPr lvl="0" algn="just"/>
            <a:r>
              <a:rPr lang="en-US" dirty="0"/>
              <a:t>explain the concept of Library Automation and its application to Library Services;</a:t>
            </a:r>
          </a:p>
          <a:p>
            <a:pPr lvl="0" algn="just"/>
            <a:r>
              <a:rPr lang="en-US" dirty="0"/>
              <a:t>understand how to make use of the </a:t>
            </a:r>
            <a:r>
              <a:rPr lang="en-US" dirty="0" err="1"/>
              <a:t>OPAC</a:t>
            </a:r>
            <a:r>
              <a:rPr lang="en-US" dirty="0"/>
              <a:t>; and</a:t>
            </a:r>
          </a:p>
          <a:p>
            <a:pPr lvl="0" algn="just"/>
            <a:r>
              <a:rPr lang="en-US" dirty="0"/>
              <a:t>identify the academic databases which are available in the  E-Library and explain how they can be used.</a:t>
            </a:r>
          </a:p>
          <a:p>
            <a:pPr algn="just"/>
            <a:r>
              <a:rPr lang="en-US" dirty="0"/>
              <a:t> </a:t>
            </a:r>
          </a:p>
          <a:p>
            <a:pPr algn="just"/>
            <a:r>
              <a:rPr lang="en-US" b="1" dirty="0"/>
              <a:t>Resources</a:t>
            </a:r>
            <a:endParaRPr lang="en-US" dirty="0"/>
          </a:p>
          <a:p>
            <a:pPr algn="just"/>
            <a:r>
              <a:rPr lang="en-US" dirty="0"/>
              <a:t>1.	Library Textbook</a:t>
            </a:r>
          </a:p>
          <a:p>
            <a:pPr algn="just"/>
            <a:r>
              <a:rPr lang="en-US" dirty="0"/>
              <a:t>2.	Online Examples</a:t>
            </a:r>
          </a:p>
          <a:p>
            <a:pPr algn="just"/>
            <a:endParaRPr lang="en-US" dirty="0"/>
          </a:p>
        </p:txBody>
      </p:sp>
    </p:spTree>
    <p:extLst>
      <p:ext uri="{BB962C8B-B14F-4D97-AF65-F5344CB8AC3E}">
        <p14:creationId xmlns:p14="http://schemas.microsoft.com/office/powerpoint/2010/main" val="707240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6780" y="182880"/>
            <a:ext cx="9372600" cy="716280"/>
          </a:xfrm>
        </p:spPr>
        <p:txBody>
          <a:bodyPr/>
          <a:lstStyle/>
          <a:p>
            <a:pPr algn="ctr"/>
            <a:r>
              <a:rPr lang="en-US" dirty="0"/>
              <a:t>introduction</a:t>
            </a:r>
          </a:p>
        </p:txBody>
      </p:sp>
      <p:sp>
        <p:nvSpPr>
          <p:cNvPr id="3" name="Content Placeholder 2"/>
          <p:cNvSpPr>
            <a:spLocks noGrp="1"/>
          </p:cNvSpPr>
          <p:nvPr>
            <p:ph idx="1"/>
          </p:nvPr>
        </p:nvSpPr>
        <p:spPr>
          <a:xfrm>
            <a:off x="731520" y="1165860"/>
            <a:ext cx="10622280" cy="5304661"/>
          </a:xfrm>
        </p:spPr>
        <p:txBody>
          <a:bodyPr>
            <a:normAutofit/>
          </a:bodyPr>
          <a:lstStyle/>
          <a:p>
            <a:pPr algn="just"/>
            <a:r>
              <a:rPr lang="en-US" sz="3200" dirty="0"/>
              <a:t>Information and Communication Technology is the application of micro-electronic based computing and telecommunications technology to library and information work. Generally, it is the combination of computers and telecommunication in handling and disseminating information. </a:t>
            </a:r>
            <a:r>
              <a:rPr lang="en-US" sz="3200" dirty="0" err="1"/>
              <a:t>ICT</a:t>
            </a:r>
            <a:r>
              <a:rPr lang="en-US" sz="3200" dirty="0"/>
              <a:t> in the context of library is used for the creation, acquisition, storage, retrieval and dissemination of information</a:t>
            </a:r>
          </a:p>
        </p:txBody>
      </p:sp>
    </p:spTree>
    <p:extLst>
      <p:ext uri="{BB962C8B-B14F-4D97-AF65-F5344CB8AC3E}">
        <p14:creationId xmlns:p14="http://schemas.microsoft.com/office/powerpoint/2010/main" val="3303337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372600" cy="784860"/>
          </a:xfrm>
        </p:spPr>
        <p:txBody>
          <a:bodyPr/>
          <a:lstStyle/>
          <a:p>
            <a:r>
              <a:rPr lang="en-US" dirty="0"/>
              <a:t>specific objectives of this chapter</a:t>
            </a:r>
          </a:p>
        </p:txBody>
      </p:sp>
      <p:sp>
        <p:nvSpPr>
          <p:cNvPr id="3" name="Content Placeholder 2"/>
          <p:cNvSpPr>
            <a:spLocks noGrp="1"/>
          </p:cNvSpPr>
          <p:nvPr>
            <p:ph idx="1"/>
          </p:nvPr>
        </p:nvSpPr>
        <p:spPr>
          <a:xfrm>
            <a:off x="1524000" y="784861"/>
            <a:ext cx="9829800" cy="5685660"/>
          </a:xfrm>
        </p:spPr>
        <p:txBody>
          <a:bodyPr>
            <a:normAutofit/>
          </a:bodyPr>
          <a:lstStyle/>
          <a:p>
            <a:pPr lvl="0" algn="just"/>
            <a:r>
              <a:rPr lang="en-US" sz="3200" dirty="0"/>
              <a:t>to briefly state what the Internet is and to distinguish it from the Web;</a:t>
            </a:r>
          </a:p>
          <a:p>
            <a:pPr lvl="0" algn="just"/>
            <a:r>
              <a:rPr lang="en-US" sz="3200" dirty="0"/>
              <a:t>to introduce Internet search tools and search techniques;</a:t>
            </a:r>
          </a:p>
          <a:p>
            <a:pPr lvl="0" algn="just"/>
            <a:r>
              <a:rPr lang="en-US" sz="3200" dirty="0"/>
              <a:t>to draw attention to subscribed and free databases(quality information resources) that can be searched for the needed information for academic work and to indicate how these can be meaningfully searched; and</a:t>
            </a:r>
          </a:p>
          <a:p>
            <a:pPr algn="just"/>
            <a:r>
              <a:rPr lang="en-US" sz="3200" dirty="0"/>
              <a:t>to introduce other useful sites on the Internet for academic work</a:t>
            </a:r>
          </a:p>
        </p:txBody>
      </p:sp>
    </p:spTree>
    <p:extLst>
      <p:ext uri="{BB962C8B-B14F-4D97-AF65-F5344CB8AC3E}">
        <p14:creationId xmlns:p14="http://schemas.microsoft.com/office/powerpoint/2010/main" val="743132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120" y="160020"/>
            <a:ext cx="10393680" cy="830580"/>
          </a:xfrm>
        </p:spPr>
        <p:txBody>
          <a:bodyPr/>
          <a:lstStyle/>
          <a:p>
            <a:r>
              <a:rPr lang="en-US" dirty="0"/>
              <a:t>The internet and the world wide web</a:t>
            </a:r>
          </a:p>
        </p:txBody>
      </p:sp>
      <p:sp>
        <p:nvSpPr>
          <p:cNvPr id="3" name="Content Placeholder 2"/>
          <p:cNvSpPr>
            <a:spLocks noGrp="1"/>
          </p:cNvSpPr>
          <p:nvPr>
            <p:ph idx="1"/>
          </p:nvPr>
        </p:nvSpPr>
        <p:spPr>
          <a:xfrm>
            <a:off x="960120" y="1165861"/>
            <a:ext cx="10393680" cy="5304660"/>
          </a:xfrm>
        </p:spPr>
        <p:txBody>
          <a:bodyPr/>
          <a:lstStyle/>
          <a:p>
            <a:pPr algn="just"/>
            <a:r>
              <a:rPr lang="en-US" dirty="0" err="1"/>
              <a:t>Webopedia</a:t>
            </a:r>
            <a:r>
              <a:rPr lang="en-US" dirty="0"/>
              <a:t>, (</a:t>
            </a:r>
            <a:r>
              <a:rPr lang="en-US" u="sng" dirty="0">
                <a:hlinkClick r:id="rId2"/>
              </a:rPr>
              <a:t>http://www.webopedia.com/TERM/I/Internet.html</a:t>
            </a:r>
            <a:r>
              <a:rPr lang="en-US" dirty="0"/>
              <a:t>) defines the Internet as ‘a global network of millions of computers’ that communicate with each other. </a:t>
            </a:r>
          </a:p>
          <a:p>
            <a:pPr algn="just"/>
            <a:r>
              <a:rPr lang="en-US" dirty="0"/>
              <a:t>Online services like American online, </a:t>
            </a:r>
            <a:r>
              <a:rPr lang="en-US" dirty="0" err="1"/>
              <a:t>Compuserve</a:t>
            </a:r>
            <a:r>
              <a:rPr lang="en-US" dirty="0"/>
              <a:t> and MSN provide access to the Internet. Commercial Internet Service Providers (ISP) also facilitates access to the facility.</a:t>
            </a:r>
          </a:p>
          <a:p>
            <a:pPr algn="just"/>
            <a:r>
              <a:rPr lang="en-US" dirty="0"/>
              <a:t>World Wide Web is a system of Internet servers that support specially formatted documents. The documents are formatted in a markup language called HTML (</a:t>
            </a:r>
            <a:r>
              <a:rPr lang="en-US" i="1" dirty="0" err="1"/>
              <a:t>HyperText</a:t>
            </a:r>
            <a:r>
              <a:rPr lang="en-US" i="1" dirty="0"/>
              <a:t> Markup Language</a:t>
            </a:r>
            <a:r>
              <a:rPr lang="en-US" dirty="0"/>
              <a:t>) that supports links to other documents as well as graphics, audio, and video files. </a:t>
            </a:r>
          </a:p>
        </p:txBody>
      </p:sp>
    </p:spTree>
    <p:extLst>
      <p:ext uri="{BB962C8B-B14F-4D97-AF65-F5344CB8AC3E}">
        <p14:creationId xmlns:p14="http://schemas.microsoft.com/office/powerpoint/2010/main" val="210677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100" y="320040"/>
            <a:ext cx="9372600" cy="647700"/>
          </a:xfrm>
        </p:spPr>
        <p:txBody>
          <a:bodyPr>
            <a:normAutofit fontScale="90000"/>
          </a:bodyPr>
          <a:lstStyle/>
          <a:p>
            <a:pPr algn="ctr"/>
            <a:r>
              <a:rPr lang="en-US" dirty="0"/>
              <a:t>Virtual library</a:t>
            </a:r>
          </a:p>
        </p:txBody>
      </p:sp>
      <p:sp>
        <p:nvSpPr>
          <p:cNvPr id="3" name="Content Placeholder 2"/>
          <p:cNvSpPr>
            <a:spLocks noGrp="1"/>
          </p:cNvSpPr>
          <p:nvPr>
            <p:ph idx="1"/>
          </p:nvPr>
        </p:nvSpPr>
        <p:spPr>
          <a:xfrm>
            <a:off x="1143000" y="1234439"/>
            <a:ext cx="10210800" cy="5236081"/>
          </a:xfrm>
        </p:spPr>
        <p:txBody>
          <a:bodyPr>
            <a:normAutofit/>
          </a:bodyPr>
          <a:lstStyle/>
          <a:p>
            <a:pPr algn="just"/>
            <a:r>
              <a:rPr lang="en-US" sz="4000" dirty="0"/>
              <a:t>This is a “Library without walls”.  It is so called because accessibility to information is unlimited.  There are linkages that provide on-line access to information.</a:t>
            </a:r>
          </a:p>
          <a:p>
            <a:pPr algn="just"/>
            <a:r>
              <a:rPr lang="en-US" sz="4000" dirty="0"/>
              <a:t>According to Wikipedia, Virtual Library provides information through network to read books and access other necessary type of information</a:t>
            </a:r>
          </a:p>
        </p:txBody>
      </p:sp>
    </p:spTree>
    <p:extLst>
      <p:ext uri="{BB962C8B-B14F-4D97-AF65-F5344CB8AC3E}">
        <p14:creationId xmlns:p14="http://schemas.microsoft.com/office/powerpoint/2010/main" val="1614679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8320" y="205740"/>
            <a:ext cx="9372600" cy="762000"/>
          </a:xfrm>
        </p:spPr>
        <p:txBody>
          <a:bodyPr/>
          <a:lstStyle/>
          <a:p>
            <a:r>
              <a:rPr lang="en-US" dirty="0"/>
              <a:t>Electronic library (e-library)</a:t>
            </a:r>
          </a:p>
        </p:txBody>
      </p:sp>
      <p:sp>
        <p:nvSpPr>
          <p:cNvPr id="3" name="Content Placeholder 2"/>
          <p:cNvSpPr>
            <a:spLocks noGrp="1"/>
          </p:cNvSpPr>
          <p:nvPr>
            <p:ph idx="1"/>
          </p:nvPr>
        </p:nvSpPr>
        <p:spPr>
          <a:xfrm>
            <a:off x="914400" y="1143001"/>
            <a:ext cx="10439400" cy="5327520"/>
          </a:xfrm>
        </p:spPr>
        <p:txBody>
          <a:bodyPr>
            <a:normAutofit/>
          </a:bodyPr>
          <a:lstStyle/>
          <a:p>
            <a:pPr algn="just"/>
            <a:r>
              <a:rPr lang="en-US" sz="3600" dirty="0"/>
              <a:t>This is a situation where information is stored electronically instead of a hard copy of paper format. Information is either on CDs or internet hence it makes it interesting that such materials containing huge information will not occupy space.  It’s so convenient to use and the CDs i.e. Compact Discs are Read Only Memory types (ROM) i.e. those that accompany books or herd copies.</a:t>
            </a:r>
          </a:p>
          <a:p>
            <a:pPr algn="just"/>
            <a:endParaRPr lang="en-US" sz="3600" dirty="0"/>
          </a:p>
        </p:txBody>
      </p:sp>
    </p:spTree>
    <p:extLst>
      <p:ext uri="{BB962C8B-B14F-4D97-AF65-F5344CB8AC3E}">
        <p14:creationId xmlns:p14="http://schemas.microsoft.com/office/powerpoint/2010/main" val="57400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0"/>
            <a:ext cx="11132820" cy="807720"/>
          </a:xfrm>
        </p:spPr>
        <p:txBody>
          <a:bodyPr/>
          <a:lstStyle/>
          <a:p>
            <a:r>
              <a:rPr lang="en-US" dirty="0"/>
              <a:t>Features of electronic library (e-library)</a:t>
            </a:r>
          </a:p>
        </p:txBody>
      </p:sp>
      <p:sp>
        <p:nvSpPr>
          <p:cNvPr id="3" name="Content Placeholder 2"/>
          <p:cNvSpPr>
            <a:spLocks noGrp="1"/>
          </p:cNvSpPr>
          <p:nvPr>
            <p:ph idx="1"/>
          </p:nvPr>
        </p:nvSpPr>
        <p:spPr>
          <a:xfrm>
            <a:off x="731520" y="1051561"/>
            <a:ext cx="11132820" cy="5418960"/>
          </a:xfrm>
        </p:spPr>
        <p:txBody>
          <a:bodyPr>
            <a:noAutofit/>
          </a:bodyPr>
          <a:lstStyle/>
          <a:p>
            <a:pPr lvl="0"/>
            <a:r>
              <a:rPr lang="en-US" sz="3600" dirty="0" err="1"/>
              <a:t>Customised</a:t>
            </a:r>
            <a:r>
              <a:rPr lang="en-US" sz="3600" dirty="0"/>
              <a:t> access to specialized databases.</a:t>
            </a:r>
          </a:p>
          <a:p>
            <a:pPr lvl="0"/>
            <a:r>
              <a:rPr lang="en-US" sz="3600" dirty="0"/>
              <a:t>Simultaneous and multiple user access.</a:t>
            </a:r>
          </a:p>
          <a:p>
            <a:pPr lvl="0"/>
            <a:r>
              <a:rPr lang="en-US" sz="3600" dirty="0"/>
              <a:t>Information tools.</a:t>
            </a:r>
          </a:p>
          <a:p>
            <a:pPr lvl="0"/>
            <a:r>
              <a:rPr lang="en-US" sz="3600" dirty="0"/>
              <a:t>Sophisticated search and navigation of specialized database.</a:t>
            </a:r>
          </a:p>
          <a:p>
            <a:pPr lvl="0"/>
            <a:r>
              <a:rPr lang="en-US" sz="3600" dirty="0"/>
              <a:t>Continuously growing collection that may not be obvious.</a:t>
            </a:r>
          </a:p>
          <a:p>
            <a:r>
              <a:rPr lang="en-US" sz="3600" dirty="0"/>
              <a:t>Access to hundreds/thousands of scholarly journals or articles.</a:t>
            </a:r>
          </a:p>
        </p:txBody>
      </p:sp>
    </p:spTree>
    <p:extLst>
      <p:ext uri="{BB962C8B-B14F-4D97-AF65-F5344CB8AC3E}">
        <p14:creationId xmlns:p14="http://schemas.microsoft.com/office/powerpoint/2010/main" val="4283839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9372600" cy="739140"/>
          </a:xfrm>
        </p:spPr>
        <p:txBody>
          <a:bodyPr/>
          <a:lstStyle/>
          <a:p>
            <a:pPr algn="ctr"/>
            <a:r>
              <a:rPr lang="en-US" dirty="0"/>
              <a:t>Digital libraries</a:t>
            </a:r>
          </a:p>
        </p:txBody>
      </p:sp>
      <p:sp>
        <p:nvSpPr>
          <p:cNvPr id="3" name="Content Placeholder 2"/>
          <p:cNvSpPr>
            <a:spLocks noGrp="1"/>
          </p:cNvSpPr>
          <p:nvPr>
            <p:ph idx="1"/>
          </p:nvPr>
        </p:nvSpPr>
        <p:spPr>
          <a:xfrm>
            <a:off x="640080" y="1211581"/>
            <a:ext cx="10972800" cy="5120640"/>
          </a:xfrm>
        </p:spPr>
        <p:txBody>
          <a:bodyPr>
            <a:normAutofit/>
          </a:bodyPr>
          <a:lstStyle/>
          <a:p>
            <a:pPr algn="just"/>
            <a:r>
              <a:rPr lang="en-US" sz="3200" dirty="0"/>
              <a:t>Digital Libraries according to </a:t>
            </a:r>
            <a:r>
              <a:rPr lang="en-US" sz="3200" dirty="0" err="1"/>
              <a:t>Tedd</a:t>
            </a:r>
            <a:r>
              <a:rPr lang="en-US" sz="3200" dirty="0"/>
              <a:t> (2005) are organizations that provide resources including the specialized staff to select, structure, offer intellectual access to interpret distribute, preserve the integrity of, and ensure the persistence of collections of digital works so that they are ready and economically available for use by a defined/or set of communities.</a:t>
            </a:r>
            <a:endParaRPr lang="en-US" sz="3200" dirty="0">
              <a:effectLst/>
            </a:endParaRPr>
          </a:p>
        </p:txBody>
      </p:sp>
    </p:spTree>
    <p:extLst>
      <p:ext uri="{BB962C8B-B14F-4D97-AF65-F5344CB8AC3E}">
        <p14:creationId xmlns:p14="http://schemas.microsoft.com/office/powerpoint/2010/main" val="1239279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9372600" cy="830580"/>
          </a:xfrm>
        </p:spPr>
        <p:txBody>
          <a:bodyPr/>
          <a:lstStyle/>
          <a:p>
            <a:pPr algn="ctr"/>
            <a:r>
              <a:rPr lang="en-US" b="1" dirty="0"/>
              <a:t>Web search tools</a:t>
            </a:r>
          </a:p>
        </p:txBody>
      </p:sp>
      <p:sp>
        <p:nvSpPr>
          <p:cNvPr id="3" name="Content Placeholder 2"/>
          <p:cNvSpPr>
            <a:spLocks noGrp="1"/>
          </p:cNvSpPr>
          <p:nvPr>
            <p:ph idx="1"/>
          </p:nvPr>
        </p:nvSpPr>
        <p:spPr>
          <a:xfrm>
            <a:off x="754380" y="830580"/>
            <a:ext cx="10599420" cy="5639941"/>
          </a:xfrm>
        </p:spPr>
        <p:txBody>
          <a:bodyPr>
            <a:noAutofit/>
          </a:bodyPr>
          <a:lstStyle/>
          <a:p>
            <a:pPr algn="just"/>
            <a:r>
              <a:rPr lang="en-US" dirty="0"/>
              <a:t>As already indicated, the Internet has become a vast information resource that can be of immense benefit to students if it can be meaningfully searched for relevant information. </a:t>
            </a:r>
          </a:p>
          <a:p>
            <a:pPr algn="just"/>
            <a:r>
              <a:rPr lang="en-US" dirty="0"/>
              <a:t>An </a:t>
            </a:r>
            <a:r>
              <a:rPr lang="en-US" b="1" dirty="0"/>
              <a:t>Internet search engine</a:t>
            </a:r>
            <a:r>
              <a:rPr lang="en-US" dirty="0"/>
              <a:t> is an information retrieval system, which assists in finding information on the World Wide Web. Google, Yahoo, AltaVista are basically search engines.</a:t>
            </a:r>
          </a:p>
          <a:p>
            <a:pPr algn="just"/>
            <a:r>
              <a:rPr lang="en-US" b="1" dirty="0"/>
              <a:t>Colossus</a:t>
            </a:r>
            <a:r>
              <a:rPr lang="en-US" dirty="0"/>
              <a:t> is a search engine that gives links to search engines from different parts of the world. It has provided an International Directory of Search Engines (</a:t>
            </a:r>
            <a:r>
              <a:rPr lang="en-US" u="sng" dirty="0">
                <a:hlinkClick r:id="rId2"/>
              </a:rPr>
              <a:t>http://www.searchenginecolossus.com/</a:t>
            </a:r>
            <a:endParaRPr lang="en-US" u="sng" dirty="0"/>
          </a:p>
          <a:p>
            <a:pPr algn="just"/>
            <a:r>
              <a:rPr lang="en-US" dirty="0"/>
              <a:t>In addition to search engines, there are </a:t>
            </a:r>
            <a:r>
              <a:rPr lang="en-US" dirty="0" err="1"/>
              <a:t>metasearch</a:t>
            </a:r>
            <a:r>
              <a:rPr lang="en-US" dirty="0"/>
              <a:t> engines. </a:t>
            </a:r>
            <a:r>
              <a:rPr lang="en-US" b="1" dirty="0" err="1"/>
              <a:t>Metasearch</a:t>
            </a:r>
            <a:r>
              <a:rPr lang="en-US" dirty="0"/>
              <a:t> engines query several search engines at a time and combine the result. (</a:t>
            </a:r>
            <a:r>
              <a:rPr lang="en-US" u="sng" dirty="0">
                <a:hlinkClick r:id="rId3"/>
              </a:rPr>
              <a:t>http://www.searchengineguide.com/pages/General/Meta/</a:t>
            </a:r>
            <a:r>
              <a:rPr lang="en-US" dirty="0"/>
              <a:t> ) Search Engines and meta search engines can safely be used for general information.</a:t>
            </a:r>
          </a:p>
        </p:txBody>
      </p:sp>
    </p:spTree>
    <p:extLst>
      <p:ext uri="{BB962C8B-B14F-4D97-AF65-F5344CB8AC3E}">
        <p14:creationId xmlns:p14="http://schemas.microsoft.com/office/powerpoint/2010/main" val="3754414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820" y="1"/>
            <a:ext cx="9372600" cy="830580"/>
          </a:xfrm>
        </p:spPr>
        <p:txBody>
          <a:bodyPr>
            <a:normAutofit/>
          </a:bodyPr>
          <a:lstStyle/>
          <a:p>
            <a:pPr algn="ctr"/>
            <a:r>
              <a:rPr lang="en-US" sz="4800" b="1" dirty="0"/>
              <a:t>databases</a:t>
            </a:r>
          </a:p>
        </p:txBody>
      </p:sp>
      <p:sp>
        <p:nvSpPr>
          <p:cNvPr id="3" name="Content Placeholder 2"/>
          <p:cNvSpPr>
            <a:spLocks noGrp="1"/>
          </p:cNvSpPr>
          <p:nvPr>
            <p:ph idx="1"/>
          </p:nvPr>
        </p:nvSpPr>
        <p:spPr>
          <a:xfrm>
            <a:off x="868680" y="830581"/>
            <a:ext cx="10485120" cy="5639940"/>
          </a:xfrm>
        </p:spPr>
        <p:txBody>
          <a:bodyPr>
            <a:noAutofit/>
          </a:bodyPr>
          <a:lstStyle/>
          <a:p>
            <a:pPr algn="just"/>
            <a:r>
              <a:rPr lang="en-US" sz="3200" dirty="0"/>
              <a:t>The most reliable information sources on the Internet are databases.</a:t>
            </a:r>
          </a:p>
          <a:p>
            <a:pPr algn="just"/>
            <a:r>
              <a:rPr lang="en-US" sz="3200" dirty="0"/>
              <a:t>A database is a collection of structured records organized in such a way to permit orderly retrieval, e.g. for research, study, or administration.</a:t>
            </a:r>
          </a:p>
          <a:p>
            <a:pPr algn="just"/>
            <a:r>
              <a:rPr lang="en-US" sz="3200" dirty="0"/>
              <a:t>Every database has its own subject scope and coverage.</a:t>
            </a:r>
          </a:p>
          <a:p>
            <a:pPr algn="just"/>
            <a:r>
              <a:rPr lang="en-US" sz="3200" dirty="0"/>
              <a:t>It is searchable in a variety of ways, such as title, author, subject, and keyword.</a:t>
            </a:r>
          </a:p>
          <a:p>
            <a:pPr algn="just"/>
            <a:r>
              <a:rPr lang="en-US" sz="3200" dirty="0"/>
              <a:t>There are Bibliographic databases, Full-text databases, Numeric databases, Image databases, Audio/Video databases, Mixed databases.</a:t>
            </a:r>
          </a:p>
        </p:txBody>
      </p:sp>
    </p:spTree>
    <p:extLst>
      <p:ext uri="{BB962C8B-B14F-4D97-AF65-F5344CB8AC3E}">
        <p14:creationId xmlns:p14="http://schemas.microsoft.com/office/powerpoint/2010/main" val="2141059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500" y="0"/>
            <a:ext cx="10020300" cy="784860"/>
          </a:xfrm>
        </p:spPr>
        <p:txBody>
          <a:bodyPr/>
          <a:lstStyle/>
          <a:p>
            <a:r>
              <a:rPr lang="en-US" dirty="0"/>
              <a:t>Procedure for searching a database</a:t>
            </a:r>
          </a:p>
        </p:txBody>
      </p:sp>
      <p:sp>
        <p:nvSpPr>
          <p:cNvPr id="3" name="Content Placeholder 2"/>
          <p:cNvSpPr>
            <a:spLocks noGrp="1"/>
          </p:cNvSpPr>
          <p:nvPr>
            <p:ph idx="1"/>
          </p:nvPr>
        </p:nvSpPr>
        <p:spPr>
          <a:xfrm>
            <a:off x="1074420" y="784860"/>
            <a:ext cx="10279380" cy="5821679"/>
          </a:xfrm>
        </p:spPr>
        <p:txBody>
          <a:bodyPr>
            <a:noAutofit/>
          </a:bodyPr>
          <a:lstStyle/>
          <a:p>
            <a:pPr lvl="0" algn="just"/>
            <a:r>
              <a:rPr lang="en-US" sz="3200" dirty="0"/>
              <a:t>Preparation: Identifying key concepts, search terms</a:t>
            </a:r>
          </a:p>
          <a:p>
            <a:pPr lvl="0" algn="just"/>
            <a:r>
              <a:rPr lang="en-US" sz="3200" dirty="0"/>
              <a:t>Decision on subject or keyword search (or both)</a:t>
            </a:r>
          </a:p>
          <a:p>
            <a:pPr lvl="0" algn="just"/>
            <a:r>
              <a:rPr lang="en-US" sz="3200" dirty="0"/>
              <a:t>Constructing a query</a:t>
            </a:r>
          </a:p>
          <a:p>
            <a:pPr lvl="0" algn="just"/>
            <a:r>
              <a:rPr lang="en-US" sz="3200" dirty="0"/>
              <a:t>Building a keyword search statement (start simple).</a:t>
            </a:r>
          </a:p>
          <a:p>
            <a:pPr lvl="0" algn="just"/>
            <a:r>
              <a:rPr lang="en-US" sz="3200" dirty="0"/>
              <a:t>Limiting focus search results</a:t>
            </a:r>
          </a:p>
          <a:p>
            <a:pPr lvl="0" algn="just"/>
            <a:r>
              <a:rPr lang="en-US" sz="3200" dirty="0"/>
              <a:t>Screening search results by some variable (language, publication date, etc.).The initial search statement can be limited (pre-limit), or post-limit after reviewing results (recommended approach).</a:t>
            </a:r>
          </a:p>
          <a:p>
            <a:pPr lvl="0" algn="just"/>
            <a:r>
              <a:rPr lang="en-US" sz="3200" dirty="0"/>
              <a:t>Refining to expand or reduce results</a:t>
            </a:r>
          </a:p>
          <a:p>
            <a:pPr algn="just"/>
            <a:endParaRPr lang="en-US" sz="3200" dirty="0"/>
          </a:p>
        </p:txBody>
      </p:sp>
    </p:spTree>
    <p:extLst>
      <p:ext uri="{BB962C8B-B14F-4D97-AF65-F5344CB8AC3E}">
        <p14:creationId xmlns:p14="http://schemas.microsoft.com/office/powerpoint/2010/main" val="1625271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240" y="320041"/>
            <a:ext cx="10576560" cy="6150480"/>
          </a:xfrm>
        </p:spPr>
        <p:txBody>
          <a:bodyPr>
            <a:normAutofit/>
          </a:bodyPr>
          <a:lstStyle/>
          <a:p>
            <a:pPr algn="just"/>
            <a:r>
              <a:rPr lang="en-US" sz="2800" dirty="0"/>
              <a:t>It is important to point out that subscription databases like The Essential Electronic Agricultural Library (</a:t>
            </a:r>
            <a:r>
              <a:rPr lang="en-US" sz="2800" dirty="0" err="1"/>
              <a:t>TEEAL</a:t>
            </a:r>
            <a:r>
              <a:rPr lang="en-US" sz="2800" dirty="0"/>
              <a:t>) and the E-granary databases can be used </a:t>
            </a:r>
            <a:r>
              <a:rPr lang="en-US" sz="3200" b="1" dirty="0"/>
              <a:t>without Internet connection</a:t>
            </a:r>
            <a:r>
              <a:rPr lang="en-US" sz="2800" dirty="0"/>
              <a:t>.</a:t>
            </a:r>
          </a:p>
          <a:p>
            <a:r>
              <a:rPr lang="en-US" sz="2800" dirty="0"/>
              <a:t>The University of Ilorin has subscription for the following databases:</a:t>
            </a:r>
          </a:p>
          <a:p>
            <a:r>
              <a:rPr lang="en-US" sz="2800" dirty="0"/>
              <a:t>•</a:t>
            </a:r>
            <a:r>
              <a:rPr lang="en-US" sz="2800" u="sng" dirty="0">
                <a:hlinkClick r:id="rId2"/>
              </a:rPr>
              <a:t>Virtual Library </a:t>
            </a:r>
            <a:r>
              <a:rPr lang="en-US" sz="2800" dirty="0"/>
              <a:t>  •</a:t>
            </a:r>
            <a:r>
              <a:rPr lang="en-US" sz="2800" u="sng" dirty="0" err="1">
                <a:hlinkClick r:id="rId3"/>
              </a:rPr>
              <a:t>EbscoHost</a:t>
            </a:r>
            <a:r>
              <a:rPr lang="en-US" sz="2800" dirty="0"/>
              <a:t>   •</a:t>
            </a:r>
            <a:r>
              <a:rPr lang="en-US" sz="2800" u="sng" dirty="0" err="1">
                <a:hlinkClick r:id="rId4"/>
              </a:rPr>
              <a:t>HINARI</a:t>
            </a:r>
            <a:r>
              <a:rPr lang="en-US" sz="2800" u="sng" dirty="0">
                <a:hlinkClick r:id="rId4"/>
              </a:rPr>
              <a:t>  </a:t>
            </a:r>
            <a:r>
              <a:rPr lang="en-US" sz="2800" dirty="0"/>
              <a:t>•</a:t>
            </a:r>
            <a:r>
              <a:rPr lang="en-US" sz="2800" u="sng" dirty="0">
                <a:hlinkClick r:id="rId5"/>
              </a:rPr>
              <a:t>AGORA</a:t>
            </a:r>
            <a:r>
              <a:rPr lang="en-US" sz="2800" dirty="0"/>
              <a:t>   •</a:t>
            </a:r>
            <a:r>
              <a:rPr lang="en-US" sz="2800" u="sng" dirty="0" err="1">
                <a:hlinkClick r:id="rId6"/>
              </a:rPr>
              <a:t>JSTOR</a:t>
            </a:r>
            <a:r>
              <a:rPr lang="en-US" sz="2800" u="sng" dirty="0">
                <a:hlinkClick r:id="rId6"/>
              </a:rPr>
              <a:t> </a:t>
            </a:r>
            <a:endParaRPr lang="en-US" sz="2800" dirty="0">
              <a:effectLst/>
            </a:endParaRPr>
          </a:p>
        </p:txBody>
      </p:sp>
    </p:spTree>
    <p:extLst>
      <p:ext uri="{BB962C8B-B14F-4D97-AF65-F5344CB8AC3E}">
        <p14:creationId xmlns:p14="http://schemas.microsoft.com/office/powerpoint/2010/main" val="2381115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040" y="182880"/>
            <a:ext cx="10652760" cy="922020"/>
          </a:xfrm>
        </p:spPr>
        <p:txBody>
          <a:bodyPr/>
          <a:lstStyle/>
          <a:p>
            <a:r>
              <a:rPr lang="en-US" dirty="0" err="1"/>
              <a:t>OPAC</a:t>
            </a:r>
            <a:r>
              <a:rPr lang="en-US" dirty="0"/>
              <a:t> at the university of Ilorin library</a:t>
            </a:r>
          </a:p>
        </p:txBody>
      </p:sp>
      <p:sp>
        <p:nvSpPr>
          <p:cNvPr id="3" name="Content Placeholder 2"/>
          <p:cNvSpPr>
            <a:spLocks noGrp="1"/>
          </p:cNvSpPr>
          <p:nvPr>
            <p:ph idx="1"/>
          </p:nvPr>
        </p:nvSpPr>
        <p:spPr>
          <a:xfrm>
            <a:off x="701040" y="1104901"/>
            <a:ext cx="10652760" cy="5365620"/>
          </a:xfrm>
        </p:spPr>
        <p:txBody>
          <a:bodyPr>
            <a:normAutofit/>
          </a:bodyPr>
          <a:lstStyle/>
          <a:p>
            <a:r>
              <a:rPr lang="en-US" sz="2800" dirty="0" err="1"/>
              <a:t>OPAC</a:t>
            </a:r>
            <a:r>
              <a:rPr lang="en-US" sz="2800" dirty="0"/>
              <a:t>- Online Public Access Catalogue</a:t>
            </a:r>
          </a:p>
          <a:p>
            <a:r>
              <a:rPr lang="en-US" sz="2800" dirty="0" err="1"/>
              <a:t>OPAC</a:t>
            </a:r>
            <a:r>
              <a:rPr lang="en-US" sz="2800" dirty="0"/>
              <a:t> is an </a:t>
            </a:r>
            <a:r>
              <a:rPr lang="en-US" sz="2800" u="sng" dirty="0">
                <a:hlinkClick r:id="rId2" tooltip="Online database"/>
              </a:rPr>
              <a:t>online database</a:t>
            </a:r>
            <a:r>
              <a:rPr lang="en-US" sz="2800" dirty="0"/>
              <a:t> of materials held by a </a:t>
            </a:r>
            <a:r>
              <a:rPr lang="en-US" sz="2800" u="sng" dirty="0">
                <a:hlinkClick r:id="rId3" tooltip="Library"/>
              </a:rPr>
              <a:t>library</a:t>
            </a:r>
            <a:r>
              <a:rPr lang="en-US" sz="2800" dirty="0"/>
              <a:t> or group of libraries.</a:t>
            </a:r>
          </a:p>
          <a:p>
            <a:r>
              <a:rPr lang="en-US" sz="2800" dirty="0"/>
              <a:t>Users/Patrons search a </a:t>
            </a:r>
            <a:r>
              <a:rPr lang="en-US" sz="2800" u="sng" dirty="0">
                <a:hlinkClick r:id="rId4" tooltip="Library catalog"/>
              </a:rPr>
              <a:t>library catalog</a:t>
            </a:r>
            <a:r>
              <a:rPr lang="en-US" sz="2800" dirty="0"/>
              <a:t>ue principally to locate books and other material physically located at a library.</a:t>
            </a:r>
          </a:p>
          <a:p>
            <a:r>
              <a:rPr lang="en-US" sz="2800" dirty="0"/>
              <a:t>The Integrated Library Software being used by University of Ilorin Library is </a:t>
            </a:r>
            <a:r>
              <a:rPr lang="en-US" sz="2800" b="1" dirty="0" err="1"/>
              <a:t>KOHA</a:t>
            </a:r>
            <a:r>
              <a:rPr lang="en-US" sz="2800" dirty="0"/>
              <a:t>. (</a:t>
            </a:r>
            <a:r>
              <a:rPr lang="en-US" sz="2800" dirty="0" err="1"/>
              <a:t>KOHA</a:t>
            </a:r>
            <a:r>
              <a:rPr lang="en-US" sz="2800" dirty="0"/>
              <a:t> is Open source).</a:t>
            </a:r>
          </a:p>
          <a:p>
            <a:r>
              <a:rPr lang="en-US" sz="2800" dirty="0"/>
              <a:t>The Library Catalogue (</a:t>
            </a:r>
            <a:r>
              <a:rPr lang="en-US" sz="2800" dirty="0" err="1"/>
              <a:t>OPAC</a:t>
            </a:r>
            <a:r>
              <a:rPr lang="en-US" sz="2800" dirty="0"/>
              <a:t>) provides you with a great deal of useful information for finding library resources and it is very easy to use</a:t>
            </a:r>
          </a:p>
        </p:txBody>
      </p:sp>
    </p:spTree>
    <p:extLst>
      <p:ext uri="{BB962C8B-B14F-4D97-AF65-F5344CB8AC3E}">
        <p14:creationId xmlns:p14="http://schemas.microsoft.com/office/powerpoint/2010/main" val="2184131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11681460" cy="1295400"/>
          </a:xfrm>
        </p:spPr>
        <p:txBody>
          <a:bodyPr>
            <a:normAutofit fontScale="90000"/>
          </a:bodyPr>
          <a:lstStyle/>
          <a:p>
            <a:r>
              <a:rPr lang="en-US" b="1" dirty="0"/>
              <a:t>Access </a:t>
            </a:r>
            <a:r>
              <a:rPr lang="en-US" b="1" dirty="0" err="1"/>
              <a:t>unilorin</a:t>
            </a:r>
            <a:r>
              <a:rPr lang="en-US" b="1" dirty="0"/>
              <a:t> library </a:t>
            </a:r>
            <a:r>
              <a:rPr lang="en-US" b="1" dirty="0" err="1"/>
              <a:t>opac</a:t>
            </a:r>
            <a:r>
              <a:rPr lang="en-US" b="1" dirty="0"/>
              <a:t> from your computer or mobile phone</a:t>
            </a:r>
          </a:p>
        </p:txBody>
      </p:sp>
      <p:sp>
        <p:nvSpPr>
          <p:cNvPr id="3" name="Content Placeholder 2"/>
          <p:cNvSpPr>
            <a:spLocks noGrp="1"/>
          </p:cNvSpPr>
          <p:nvPr>
            <p:ph idx="1"/>
          </p:nvPr>
        </p:nvSpPr>
        <p:spPr>
          <a:xfrm>
            <a:off x="388620" y="1295401"/>
            <a:ext cx="10965180" cy="5175120"/>
          </a:xfrm>
        </p:spPr>
        <p:txBody>
          <a:bodyPr>
            <a:normAutofit/>
          </a:bodyPr>
          <a:lstStyle/>
          <a:p>
            <a:pPr lvl="0"/>
            <a:r>
              <a:rPr lang="en-US" sz="4400" u="sng" dirty="0">
                <a:hlinkClick r:id="rId2"/>
              </a:rPr>
              <a:t>www.unilorin.edu.ng</a:t>
            </a:r>
            <a:endParaRPr lang="en-US" sz="4400" dirty="0"/>
          </a:p>
          <a:p>
            <a:pPr lvl="1"/>
            <a:r>
              <a:rPr lang="en-US" sz="4000" dirty="0"/>
              <a:t>Click on library</a:t>
            </a:r>
          </a:p>
          <a:p>
            <a:pPr lvl="1"/>
            <a:r>
              <a:rPr lang="en-US" sz="4000" dirty="0"/>
              <a:t>Click on </a:t>
            </a:r>
            <a:r>
              <a:rPr lang="en-US" sz="4000" dirty="0" err="1"/>
              <a:t>OPAC</a:t>
            </a:r>
            <a:r>
              <a:rPr lang="en-US" sz="4000" dirty="0"/>
              <a:t> and</a:t>
            </a:r>
          </a:p>
          <a:p>
            <a:pPr lvl="1"/>
            <a:r>
              <a:rPr lang="en-US" sz="4000" dirty="0"/>
              <a:t>Click on “Search Library Catalogue” </a:t>
            </a:r>
          </a:p>
          <a:p>
            <a:r>
              <a:rPr lang="en-US" sz="4400" dirty="0"/>
              <a:t>OR</a:t>
            </a:r>
          </a:p>
          <a:p>
            <a:pPr lvl="1"/>
            <a:r>
              <a:rPr lang="en-US" sz="4000" dirty="0"/>
              <a:t>On your web browser, type </a:t>
            </a:r>
            <a:r>
              <a:rPr lang="en-US" sz="4000" u="sng" dirty="0">
                <a:hlinkClick r:id="rId3"/>
              </a:rPr>
              <a:t>opac.unilorin.edu.ng</a:t>
            </a:r>
            <a:endParaRPr lang="en-US" sz="4000" dirty="0"/>
          </a:p>
          <a:p>
            <a:endParaRPr lang="en-US" sz="4400" dirty="0"/>
          </a:p>
        </p:txBody>
      </p:sp>
    </p:spTree>
    <p:extLst>
      <p:ext uri="{BB962C8B-B14F-4D97-AF65-F5344CB8AC3E}">
        <p14:creationId xmlns:p14="http://schemas.microsoft.com/office/powerpoint/2010/main" val="245407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6840" y="0"/>
            <a:ext cx="9372600" cy="739140"/>
          </a:xfrm>
        </p:spPr>
        <p:txBody>
          <a:bodyPr/>
          <a:lstStyle/>
          <a:p>
            <a:r>
              <a:rPr lang="en-US" dirty="0"/>
              <a:t>BEGIN YOUR SEARCH ON </a:t>
            </a:r>
            <a:r>
              <a:rPr lang="en-US" dirty="0" err="1"/>
              <a:t>OPAC</a:t>
            </a:r>
            <a:endParaRPr lang="en-US" dirty="0"/>
          </a:p>
        </p:txBody>
      </p:sp>
      <p:sp>
        <p:nvSpPr>
          <p:cNvPr id="3" name="Content Placeholder 2"/>
          <p:cNvSpPr>
            <a:spLocks noGrp="1"/>
          </p:cNvSpPr>
          <p:nvPr>
            <p:ph idx="1"/>
          </p:nvPr>
        </p:nvSpPr>
        <p:spPr>
          <a:xfrm>
            <a:off x="842010" y="609601"/>
            <a:ext cx="10462260" cy="6278879"/>
          </a:xfrm>
        </p:spPr>
        <p:txBody>
          <a:bodyPr>
            <a:noAutofit/>
          </a:bodyPr>
          <a:lstStyle/>
          <a:p>
            <a:r>
              <a:rPr lang="en-US" sz="3200" b="1" dirty="0"/>
              <a:t>To view library resources:-</a:t>
            </a:r>
            <a:endParaRPr lang="en-US" sz="2800" dirty="0"/>
          </a:p>
          <a:p>
            <a:pPr lvl="1"/>
            <a:r>
              <a:rPr lang="en-US" sz="2800" dirty="0"/>
              <a:t>Type your search term e. g. Title, Author, Subject, Keywords or Topic in the dialog box and submit or press “enter key”</a:t>
            </a:r>
          </a:p>
          <a:p>
            <a:pPr lvl="1"/>
            <a:r>
              <a:rPr lang="en-US" sz="2800" dirty="0"/>
              <a:t>The advanced search enables you to refine your search criteria so that you get a list of results that matches your needs more precisely.  </a:t>
            </a:r>
          </a:p>
          <a:p>
            <a:r>
              <a:rPr lang="en-US" sz="2800" dirty="0"/>
              <a:t>To view your profile, check your own Library record &amp; make suggestions as a </a:t>
            </a:r>
            <a:r>
              <a:rPr lang="en-US" sz="2800" b="1" dirty="0"/>
              <a:t>REGISTERED LIBRARY USER</a:t>
            </a:r>
            <a:r>
              <a:rPr lang="en-US" sz="2800" dirty="0"/>
              <a:t>.</a:t>
            </a:r>
          </a:p>
          <a:p>
            <a:pPr lvl="0"/>
            <a:r>
              <a:rPr lang="en-US" sz="3200" b="1" dirty="0"/>
              <a:t>LOG IN with your details</a:t>
            </a:r>
            <a:endParaRPr lang="en-US" sz="3200" dirty="0"/>
          </a:p>
          <a:p>
            <a:r>
              <a:rPr lang="en-US" sz="2800" dirty="0"/>
              <a:t>Login: 	matriculation number e.g. 11/345b009</a:t>
            </a:r>
          </a:p>
          <a:p>
            <a:r>
              <a:rPr lang="en-US" sz="2800" dirty="0"/>
              <a:t>		staff file number e. g. sse0000 or jse0000</a:t>
            </a:r>
          </a:p>
          <a:p>
            <a:r>
              <a:rPr lang="en-US" sz="2800" dirty="0"/>
              <a:t>Password:	surname in capital letter e. g. </a:t>
            </a:r>
            <a:r>
              <a:rPr lang="en-US" sz="2800" dirty="0" err="1"/>
              <a:t>ADETOKUNBO</a:t>
            </a:r>
            <a:endParaRPr lang="en-US" sz="2800" dirty="0"/>
          </a:p>
          <a:p>
            <a:endParaRPr lang="en-US" sz="2800" dirty="0"/>
          </a:p>
        </p:txBody>
      </p:sp>
    </p:spTree>
    <p:extLst>
      <p:ext uri="{BB962C8B-B14F-4D97-AF65-F5344CB8AC3E}">
        <p14:creationId xmlns:p14="http://schemas.microsoft.com/office/powerpoint/2010/main" val="1234549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340" y="-38100"/>
            <a:ext cx="10919460" cy="762000"/>
          </a:xfrm>
        </p:spPr>
        <p:txBody>
          <a:bodyPr/>
          <a:lstStyle/>
          <a:p>
            <a:r>
              <a:rPr lang="en-US" dirty="0"/>
              <a:t>Selected sites for academic information</a:t>
            </a:r>
          </a:p>
        </p:txBody>
      </p:sp>
      <p:sp>
        <p:nvSpPr>
          <p:cNvPr id="3" name="Content Placeholder 2"/>
          <p:cNvSpPr>
            <a:spLocks noGrp="1"/>
          </p:cNvSpPr>
          <p:nvPr>
            <p:ph idx="1"/>
          </p:nvPr>
        </p:nvSpPr>
        <p:spPr>
          <a:xfrm>
            <a:off x="434340" y="693420"/>
            <a:ext cx="11590020" cy="6164580"/>
          </a:xfrm>
        </p:spPr>
        <p:txBody>
          <a:bodyPr>
            <a:noAutofit/>
          </a:bodyPr>
          <a:lstStyle/>
          <a:p>
            <a:pPr lvl="0"/>
            <a:r>
              <a:rPr lang="en-US" dirty="0"/>
              <a:t>Online Libraries </a:t>
            </a:r>
            <a:r>
              <a:rPr lang="en-US" u="sng" dirty="0">
                <a:hlinkClick r:id="rId2"/>
              </a:rPr>
              <a:t>http://educhoices.org/articles/Online_Libraries_-_25_Places_to_Read_Free_Books_Online.html</a:t>
            </a:r>
            <a:r>
              <a:rPr lang="en-US" dirty="0"/>
              <a:t> </a:t>
            </a:r>
          </a:p>
          <a:p>
            <a:pPr lvl="0"/>
            <a:r>
              <a:rPr lang="en-US" b="1" u="sng" dirty="0">
                <a:hlinkClick r:id="rId3"/>
              </a:rPr>
              <a:t>LINKS to free online academic resources </a:t>
            </a:r>
            <a:endParaRPr lang="en-US" dirty="0"/>
          </a:p>
          <a:p>
            <a:pPr lvl="0"/>
            <a:r>
              <a:rPr lang="en-US" b="1" u="sng" dirty="0">
                <a:hlinkClick r:id="rId4"/>
              </a:rPr>
              <a:t>Free E-Books </a:t>
            </a:r>
            <a:endParaRPr lang="en-US" dirty="0"/>
          </a:p>
          <a:p>
            <a:pPr lvl="0"/>
            <a:r>
              <a:rPr lang="en-US" b="1" u="sng" dirty="0">
                <a:hlinkClick r:id="rId5"/>
              </a:rPr>
              <a:t>Selected  freely available online citation databases</a:t>
            </a:r>
            <a:r>
              <a:rPr lang="en-US" b="1" dirty="0"/>
              <a:t> </a:t>
            </a:r>
            <a:endParaRPr lang="en-US" dirty="0"/>
          </a:p>
          <a:p>
            <a:pPr lvl="0"/>
            <a:r>
              <a:rPr lang="en-US" b="1" u="sng" dirty="0">
                <a:hlinkClick r:id="rId6"/>
              </a:rPr>
              <a:t>Databases that require subscription</a:t>
            </a:r>
            <a:r>
              <a:rPr lang="en-US" dirty="0"/>
              <a:t> </a:t>
            </a:r>
          </a:p>
          <a:p>
            <a:pPr lvl="0"/>
            <a:r>
              <a:rPr lang="en-US" b="1" u="sng" dirty="0">
                <a:hlinkClick r:id="rId7"/>
              </a:rPr>
              <a:t>Networked Digital Library of Theses and Dissertations</a:t>
            </a:r>
            <a:r>
              <a:rPr lang="en-US" dirty="0"/>
              <a:t> </a:t>
            </a:r>
          </a:p>
          <a:p>
            <a:pPr lvl="0"/>
            <a:r>
              <a:rPr lang="en-US" b="1" u="sng" dirty="0">
                <a:hlinkClick r:id="rId8"/>
              </a:rPr>
              <a:t>Internet Tutorials </a:t>
            </a:r>
            <a:endParaRPr lang="en-US" dirty="0"/>
          </a:p>
          <a:p>
            <a:pPr lvl="0"/>
            <a:r>
              <a:rPr lang="en-US" b="1" u="sng" dirty="0">
                <a:hlinkClick r:id="rId9"/>
              </a:rPr>
              <a:t>Islamic Reference Materials</a:t>
            </a:r>
            <a:r>
              <a:rPr lang="en-US" b="1" dirty="0"/>
              <a:t> </a:t>
            </a:r>
            <a:endParaRPr lang="en-US" dirty="0"/>
          </a:p>
          <a:p>
            <a:pPr lvl="0"/>
            <a:r>
              <a:rPr lang="en-US" b="1" u="sng" dirty="0">
                <a:hlinkClick r:id="rId10"/>
              </a:rPr>
              <a:t>Dictionary of the Bible</a:t>
            </a:r>
            <a:r>
              <a:rPr lang="en-US" b="1" dirty="0"/>
              <a:t> </a:t>
            </a:r>
            <a:endParaRPr lang="en-US" dirty="0"/>
          </a:p>
          <a:p>
            <a:pPr lvl="0"/>
            <a:r>
              <a:rPr lang="en-US" b="1" dirty="0">
                <a:hlinkClick r:id="rId11"/>
              </a:rPr>
              <a:t>Arabic Dictionaries &amp; Glossaries</a:t>
            </a:r>
            <a:r>
              <a:rPr lang="en-US" dirty="0"/>
              <a:t> </a:t>
            </a:r>
          </a:p>
          <a:p>
            <a:pPr lvl="0"/>
            <a:r>
              <a:rPr lang="en-US" b="1" dirty="0" err="1">
                <a:hlinkClick r:id="rId12"/>
              </a:rPr>
              <a:t>Encyclopaedia</a:t>
            </a:r>
            <a:r>
              <a:rPr lang="en-US" b="1" dirty="0">
                <a:hlinkClick r:id="rId12"/>
              </a:rPr>
              <a:t> of Islam</a:t>
            </a:r>
            <a:r>
              <a:rPr lang="en-US" dirty="0"/>
              <a:t> </a:t>
            </a:r>
          </a:p>
        </p:txBody>
      </p:sp>
    </p:spTree>
    <p:extLst>
      <p:ext uri="{BB962C8B-B14F-4D97-AF65-F5344CB8AC3E}">
        <p14:creationId xmlns:p14="http://schemas.microsoft.com/office/powerpoint/2010/main" val="1133045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060" y="205741"/>
            <a:ext cx="10812780" cy="6400800"/>
          </a:xfrm>
        </p:spPr>
        <p:txBody>
          <a:bodyPr>
            <a:normAutofit lnSpcReduction="10000"/>
          </a:bodyPr>
          <a:lstStyle/>
          <a:p>
            <a:pPr lvl="0"/>
            <a:r>
              <a:rPr lang="en-US" b="1" u="sng" dirty="0">
                <a:hlinkClick r:id="rId2"/>
              </a:rPr>
              <a:t>Medicine</a:t>
            </a:r>
            <a:r>
              <a:rPr lang="en-US" dirty="0"/>
              <a:t> </a:t>
            </a:r>
          </a:p>
          <a:p>
            <a:pPr lvl="0"/>
            <a:r>
              <a:rPr lang="en-US" b="1" dirty="0">
                <a:hlinkClick r:id="rId3"/>
              </a:rPr>
              <a:t>Science and Technology</a:t>
            </a:r>
            <a:r>
              <a:rPr lang="en-US" dirty="0"/>
              <a:t> </a:t>
            </a:r>
          </a:p>
          <a:p>
            <a:pPr lvl="0"/>
            <a:r>
              <a:rPr lang="en-US" b="1" dirty="0">
                <a:hlinkClick r:id="rId4"/>
              </a:rPr>
              <a:t>Multidisciplinary databases</a:t>
            </a:r>
            <a:r>
              <a:rPr lang="en-US" dirty="0"/>
              <a:t> </a:t>
            </a:r>
          </a:p>
          <a:p>
            <a:pPr lvl="0"/>
            <a:r>
              <a:rPr lang="en-US" b="1" dirty="0">
                <a:hlinkClick r:id="rId5"/>
              </a:rPr>
              <a:t>Business Management</a:t>
            </a:r>
            <a:r>
              <a:rPr lang="en-US" dirty="0"/>
              <a:t>   </a:t>
            </a:r>
          </a:p>
          <a:p>
            <a:pPr lvl="0"/>
            <a:r>
              <a:rPr lang="en-US" b="1" dirty="0">
                <a:hlinkClick r:id="rId6"/>
              </a:rPr>
              <a:t>Economics</a:t>
            </a:r>
            <a:r>
              <a:rPr lang="en-US" u="sng" dirty="0">
                <a:hlinkClick r:id="rId7"/>
              </a:rPr>
              <a:t> </a:t>
            </a:r>
            <a:r>
              <a:rPr lang="en-US" dirty="0"/>
              <a:t> </a:t>
            </a:r>
          </a:p>
          <a:p>
            <a:pPr lvl="0"/>
            <a:r>
              <a:rPr lang="en-US" b="1" u="sng" dirty="0">
                <a:hlinkClick r:id="rId8"/>
              </a:rPr>
              <a:t> Finance and economics</a:t>
            </a:r>
            <a:r>
              <a:rPr lang="en-US" u="sng" dirty="0">
                <a:hlinkClick r:id="rId8"/>
              </a:rPr>
              <a:t> </a:t>
            </a:r>
            <a:r>
              <a:rPr lang="en-US" dirty="0"/>
              <a:t> </a:t>
            </a:r>
          </a:p>
          <a:p>
            <a:pPr lvl="0"/>
            <a:r>
              <a:rPr lang="en-US" b="1" dirty="0">
                <a:hlinkClick r:id="rId9"/>
              </a:rPr>
              <a:t>Global finance</a:t>
            </a:r>
            <a:r>
              <a:rPr lang="en-US" dirty="0"/>
              <a:t> </a:t>
            </a:r>
          </a:p>
          <a:p>
            <a:pPr lvl="0"/>
            <a:r>
              <a:rPr lang="en-US" b="1" dirty="0">
                <a:hlinkClick r:id="rId10"/>
              </a:rPr>
              <a:t>Religion-Christianity</a:t>
            </a:r>
            <a:r>
              <a:rPr lang="en-US" dirty="0"/>
              <a:t> </a:t>
            </a:r>
          </a:p>
          <a:p>
            <a:pPr lvl="0"/>
            <a:r>
              <a:rPr lang="en-US" b="1" dirty="0">
                <a:hlinkClick r:id="rId10"/>
              </a:rPr>
              <a:t>Religion and philosophy resources</a:t>
            </a:r>
            <a:r>
              <a:rPr lang="en-US" dirty="0"/>
              <a:t> </a:t>
            </a:r>
          </a:p>
          <a:p>
            <a:pPr lvl="0"/>
            <a:r>
              <a:rPr lang="en-US" b="1" u="sng" dirty="0">
                <a:hlinkClick r:id="rId11"/>
              </a:rPr>
              <a:t>Religion and philosophy resources</a:t>
            </a:r>
            <a:r>
              <a:rPr lang="en-US" dirty="0"/>
              <a:t> </a:t>
            </a:r>
          </a:p>
          <a:p>
            <a:pPr lvl="0"/>
            <a:r>
              <a:rPr lang="en-US" b="1" dirty="0">
                <a:hlinkClick r:id="rId12"/>
              </a:rPr>
              <a:t>Religion-Islam</a:t>
            </a:r>
            <a:r>
              <a:rPr lang="en-US" dirty="0"/>
              <a:t> </a:t>
            </a:r>
          </a:p>
          <a:p>
            <a:r>
              <a:rPr lang="en-US" b="1" dirty="0">
                <a:hlinkClick r:id="rId13"/>
              </a:rPr>
              <a:t>Theological dictionary of the New Testament</a:t>
            </a:r>
            <a:r>
              <a:rPr lang="en-US" dirty="0"/>
              <a:t> </a:t>
            </a:r>
          </a:p>
          <a:p>
            <a:pPr lvl="0"/>
            <a:r>
              <a:rPr lang="en-US" b="1" u="sng" dirty="0">
                <a:hlinkClick r:id="rId14"/>
              </a:rPr>
              <a:t>World Cat: The World's Largest Library Catalog</a:t>
            </a:r>
            <a:r>
              <a:rPr lang="en-US" dirty="0"/>
              <a:t> </a:t>
            </a:r>
          </a:p>
          <a:p>
            <a:endParaRPr lang="en-US" dirty="0"/>
          </a:p>
          <a:p>
            <a:endParaRPr lang="en-US" dirty="0"/>
          </a:p>
        </p:txBody>
      </p:sp>
    </p:spTree>
    <p:extLst>
      <p:ext uri="{BB962C8B-B14F-4D97-AF65-F5344CB8AC3E}">
        <p14:creationId xmlns:p14="http://schemas.microsoft.com/office/powerpoint/2010/main" val="275153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2331720"/>
            <a:ext cx="6697980" cy="1965960"/>
          </a:xfrm>
        </p:spPr>
        <p:txBody>
          <a:bodyPr>
            <a:normAutofit/>
          </a:bodyPr>
          <a:lstStyle/>
          <a:p>
            <a:pPr algn="ctr"/>
            <a:r>
              <a:rPr lang="en-US" sz="6600" b="1" dirty="0">
                <a:solidFill>
                  <a:schemeClr val="bg2">
                    <a:lumMod val="25000"/>
                  </a:schemeClr>
                </a:solidFill>
              </a:rPr>
              <a:t>conclusion</a:t>
            </a:r>
            <a:br>
              <a:rPr lang="en-US" sz="6600" b="1" dirty="0">
                <a:solidFill>
                  <a:schemeClr val="bg2">
                    <a:lumMod val="25000"/>
                  </a:schemeClr>
                </a:solidFill>
              </a:rPr>
            </a:br>
            <a:endParaRPr lang="en-US" dirty="0">
              <a:solidFill>
                <a:schemeClr val="bg2">
                  <a:lumMod val="25000"/>
                </a:schemeClr>
              </a:solidFill>
            </a:endParaRPr>
          </a:p>
        </p:txBody>
      </p:sp>
    </p:spTree>
    <p:extLst>
      <p:ext uri="{BB962C8B-B14F-4D97-AF65-F5344CB8AC3E}">
        <p14:creationId xmlns:p14="http://schemas.microsoft.com/office/powerpoint/2010/main" val="4716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55780"/>
            <a:ext cx="11955780" cy="5256400"/>
          </a:xfrm>
        </p:spPr>
        <p:txBody>
          <a:bodyPr>
            <a:normAutofit fontScale="90000"/>
          </a:bodyPr>
          <a:lstStyle/>
          <a:p>
            <a:pPr algn="ctr"/>
            <a:r>
              <a:rPr lang="en-US" b="1" dirty="0"/>
              <a:t>Chapter five: </a:t>
            </a:r>
            <a:br>
              <a:rPr lang="en-US" b="1" dirty="0"/>
            </a:br>
            <a:r>
              <a:rPr lang="en-US" b="1" dirty="0">
                <a:solidFill>
                  <a:schemeClr val="bg2">
                    <a:lumMod val="25000"/>
                  </a:schemeClr>
                </a:solidFill>
              </a:rPr>
              <a:t> </a:t>
            </a:r>
            <a:r>
              <a:rPr lang="en-GB" sz="6600" b="1" dirty="0">
                <a:solidFill>
                  <a:schemeClr val="tx1"/>
                </a:solidFill>
              </a:rPr>
              <a:t>BIBLIOGRAPHIC CITATIONS AND REFERENCING</a:t>
            </a:r>
            <a:br>
              <a:rPr lang="en-US" sz="6600" b="1" dirty="0">
                <a:solidFill>
                  <a:schemeClr val="tx1"/>
                </a:solidFill>
              </a:rPr>
            </a:br>
            <a:br>
              <a:rPr lang="en-US" sz="6600" b="1" dirty="0">
                <a:solidFill>
                  <a:schemeClr val="bg2">
                    <a:lumMod val="25000"/>
                  </a:schemeClr>
                </a:solidFill>
              </a:rPr>
            </a:br>
            <a:r>
              <a:rPr lang="en-GB" sz="3600" b="1" dirty="0">
                <a:solidFill>
                  <a:schemeClr val="tx1"/>
                </a:solidFill>
              </a:rPr>
              <a:t>Joseph O. </a:t>
            </a:r>
            <a:r>
              <a:rPr lang="en-GB" sz="3600" b="1" dirty="0" err="1">
                <a:solidFill>
                  <a:schemeClr val="tx1"/>
                </a:solidFill>
              </a:rPr>
              <a:t>Omoniyi</a:t>
            </a:r>
            <a:br>
              <a:rPr lang="en-US" sz="3600" b="1" dirty="0">
                <a:solidFill>
                  <a:schemeClr val="tx1"/>
                </a:solidFill>
              </a:rPr>
            </a:br>
            <a:r>
              <a:rPr lang="en-GB" sz="3600" b="1" dirty="0" err="1">
                <a:solidFill>
                  <a:schemeClr val="tx1"/>
                </a:solidFill>
              </a:rPr>
              <a:t>AbdulWahab</a:t>
            </a:r>
            <a:r>
              <a:rPr lang="en-GB" sz="3600" b="1" dirty="0">
                <a:solidFill>
                  <a:schemeClr val="tx1"/>
                </a:solidFill>
              </a:rPr>
              <a:t> O. </a:t>
            </a:r>
            <a:r>
              <a:rPr lang="en-GB" sz="3600" b="1" dirty="0" err="1">
                <a:solidFill>
                  <a:schemeClr val="tx1"/>
                </a:solidFill>
              </a:rPr>
              <a:t>Issa</a:t>
            </a:r>
            <a:br>
              <a:rPr lang="en-US" sz="3600" b="1" dirty="0">
                <a:solidFill>
                  <a:schemeClr val="tx1"/>
                </a:solidFill>
              </a:rPr>
            </a:br>
            <a:r>
              <a:rPr lang="en-GB" sz="3600" b="1" dirty="0" err="1">
                <a:solidFill>
                  <a:schemeClr val="tx1"/>
                </a:solidFill>
              </a:rPr>
              <a:t>Shuaib</a:t>
            </a:r>
            <a:r>
              <a:rPr lang="en-GB" sz="3600" b="1" dirty="0">
                <a:solidFill>
                  <a:schemeClr val="tx1"/>
                </a:solidFill>
              </a:rPr>
              <a:t> A. </a:t>
            </a:r>
            <a:r>
              <a:rPr lang="en-GB" sz="3600" b="1" dirty="0" err="1">
                <a:solidFill>
                  <a:schemeClr val="tx1"/>
                </a:solidFill>
              </a:rPr>
              <a:t>Olarongbe</a:t>
            </a:r>
            <a:br>
              <a:rPr lang="en-US" sz="3600" dirty="0"/>
            </a:br>
            <a:endParaRPr lang="en-US" sz="3600" b="1" dirty="0">
              <a:solidFill>
                <a:schemeClr val="tx1"/>
              </a:solidFill>
              <a:effectLst/>
            </a:endParaRPr>
          </a:p>
        </p:txBody>
      </p:sp>
    </p:spTree>
    <p:extLst>
      <p:ext uri="{BB962C8B-B14F-4D97-AF65-F5344CB8AC3E}">
        <p14:creationId xmlns:p14="http://schemas.microsoft.com/office/powerpoint/2010/main" val="410312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660" y="0"/>
            <a:ext cx="9372600" cy="762000"/>
          </a:xfrm>
        </p:spPr>
        <p:txBody>
          <a:bodyPr/>
          <a:lstStyle/>
          <a:p>
            <a:pPr algn="ctr"/>
            <a:r>
              <a:rPr lang="en-US" dirty="0"/>
              <a:t>objectives</a:t>
            </a:r>
          </a:p>
        </p:txBody>
      </p:sp>
      <p:sp>
        <p:nvSpPr>
          <p:cNvPr id="3" name="Content Placeholder 2"/>
          <p:cNvSpPr>
            <a:spLocks noGrp="1"/>
          </p:cNvSpPr>
          <p:nvPr>
            <p:ph idx="1"/>
          </p:nvPr>
        </p:nvSpPr>
        <p:spPr>
          <a:xfrm>
            <a:off x="754380" y="800100"/>
            <a:ext cx="10599420" cy="5670421"/>
          </a:xfrm>
        </p:spPr>
        <p:txBody>
          <a:bodyPr>
            <a:noAutofit/>
          </a:bodyPr>
          <a:lstStyle/>
          <a:p>
            <a:r>
              <a:rPr lang="en-GB" sz="3200" dirty="0"/>
              <a:t>At the end of the lecture, students are expected to:</a:t>
            </a:r>
            <a:endParaRPr lang="en-US" sz="2800" dirty="0"/>
          </a:p>
          <a:p>
            <a:pPr lvl="1"/>
            <a:r>
              <a:rPr lang="en-GB" sz="2800" dirty="0"/>
              <a:t>list all the referencing styles they know;</a:t>
            </a:r>
            <a:endParaRPr lang="en-US" sz="2400" dirty="0"/>
          </a:p>
          <a:p>
            <a:pPr lvl="1"/>
            <a:r>
              <a:rPr lang="en-GB" sz="2800" dirty="0"/>
              <a:t>differentiate between </a:t>
            </a:r>
            <a:r>
              <a:rPr lang="en-GB" sz="2800" dirty="0" err="1"/>
              <a:t>APA</a:t>
            </a:r>
            <a:r>
              <a:rPr lang="en-GB" sz="2800" dirty="0"/>
              <a:t> and MLA referencing styles which are prominent worldwide;</a:t>
            </a:r>
            <a:endParaRPr lang="en-US" sz="2400" dirty="0"/>
          </a:p>
          <a:p>
            <a:pPr lvl="1"/>
            <a:r>
              <a:rPr lang="en-GB" sz="2800" dirty="0"/>
              <a:t>explain how to acknowledge authors whose works have been cited; and</a:t>
            </a:r>
            <a:endParaRPr lang="en-US" sz="2400" dirty="0"/>
          </a:p>
          <a:p>
            <a:pPr lvl="1"/>
            <a:r>
              <a:rPr lang="en-GB" sz="2800" dirty="0"/>
              <a:t>critically examine plagiarism as a criminal offence and mention the types.</a:t>
            </a:r>
            <a:endParaRPr lang="en-US" sz="2400" dirty="0"/>
          </a:p>
          <a:p>
            <a:r>
              <a:rPr lang="en-GB" sz="3200" b="1" dirty="0"/>
              <a:t>Resources</a:t>
            </a:r>
            <a:endParaRPr lang="en-US" sz="2800" dirty="0"/>
          </a:p>
          <a:p>
            <a:r>
              <a:rPr lang="en-GB" sz="3200" dirty="0"/>
              <a:t>1.	Library Textbook</a:t>
            </a:r>
            <a:endParaRPr lang="en-US" sz="2800" dirty="0"/>
          </a:p>
          <a:p>
            <a:r>
              <a:rPr lang="en-GB" sz="3200" dirty="0"/>
              <a:t>2.	Examples from Students’ personal textbooks.</a:t>
            </a:r>
            <a:endParaRPr lang="en-US" sz="2800" dirty="0"/>
          </a:p>
          <a:p>
            <a:endParaRPr lang="en-US" sz="3200" dirty="0"/>
          </a:p>
        </p:txBody>
      </p:sp>
    </p:spTree>
    <p:extLst>
      <p:ext uri="{BB962C8B-B14F-4D97-AF65-F5344CB8AC3E}">
        <p14:creationId xmlns:p14="http://schemas.microsoft.com/office/powerpoint/2010/main" val="1294262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160020"/>
            <a:ext cx="10645140" cy="716280"/>
          </a:xfrm>
        </p:spPr>
        <p:txBody>
          <a:bodyPr/>
          <a:lstStyle/>
          <a:p>
            <a:pPr algn="ctr"/>
            <a:r>
              <a:rPr lang="en-US" dirty="0"/>
              <a:t>introduction</a:t>
            </a:r>
          </a:p>
        </p:txBody>
      </p:sp>
      <p:sp>
        <p:nvSpPr>
          <p:cNvPr id="3" name="Content Placeholder 2"/>
          <p:cNvSpPr>
            <a:spLocks noGrp="1"/>
          </p:cNvSpPr>
          <p:nvPr>
            <p:ph idx="1"/>
          </p:nvPr>
        </p:nvSpPr>
        <p:spPr>
          <a:xfrm>
            <a:off x="548640" y="876301"/>
            <a:ext cx="10805160" cy="5594220"/>
          </a:xfrm>
        </p:spPr>
        <p:txBody>
          <a:bodyPr>
            <a:normAutofit fontScale="92500" lnSpcReduction="10000"/>
          </a:bodyPr>
          <a:lstStyle/>
          <a:p>
            <a:pPr algn="just"/>
            <a:r>
              <a:rPr lang="en-US" dirty="0"/>
              <a:t> Projects and other forms of research report writings are largely technical in nature. </a:t>
            </a:r>
          </a:p>
          <a:p>
            <a:pPr algn="just"/>
            <a:r>
              <a:rPr lang="en-US" dirty="0"/>
              <a:t>No academic writing can be done without others’ previous efforts on the subject.</a:t>
            </a:r>
          </a:p>
          <a:p>
            <a:pPr algn="just"/>
            <a:r>
              <a:rPr lang="en-US" dirty="0"/>
              <a:t>In reference to these previous efforts, the issue of bibliographic citation and referencing became very relevant and important.</a:t>
            </a:r>
          </a:p>
          <a:p>
            <a:pPr algn="just"/>
            <a:r>
              <a:rPr lang="en-US" dirty="0"/>
              <a:t>The need for proper referencing in technical/academic writings was succinctly underscored by University of Ibadan (2006) in the statement that </a:t>
            </a:r>
            <a:r>
              <a:rPr lang="en-US" b="1" i="1" dirty="0"/>
              <a:t>“No statistical details, no chemical or mechanical equations, no philosophical musings, no ground breaking discoveries, and no qualitative narratives will save a thesis without proper referencing”.</a:t>
            </a:r>
          </a:p>
          <a:p>
            <a:pPr algn="just"/>
            <a:r>
              <a:rPr lang="en-US" dirty="0"/>
              <a:t>The general principle of documenting (citing) sources when you write a research work is that you should cite the source of any statement by way of facts, opinions, figures, ideas, information, </a:t>
            </a:r>
            <a:r>
              <a:rPr lang="en-US" dirty="0" err="1"/>
              <a:t>etc</a:t>
            </a:r>
            <a:r>
              <a:rPr lang="en-US" dirty="0"/>
              <a:t>, that other people have to give credit by showing indebtedness to the original owner(s) of such statements.</a:t>
            </a:r>
            <a:endParaRPr lang="en-US" b="1" dirty="0"/>
          </a:p>
        </p:txBody>
      </p:sp>
    </p:spTree>
    <p:extLst>
      <p:ext uri="{BB962C8B-B14F-4D97-AF65-F5344CB8AC3E}">
        <p14:creationId xmlns:p14="http://schemas.microsoft.com/office/powerpoint/2010/main" val="105001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2940" y="160020"/>
            <a:ext cx="11018520" cy="5852160"/>
          </a:xfrm>
        </p:spPr>
        <p:txBody>
          <a:bodyPr>
            <a:noAutofit/>
          </a:bodyPr>
          <a:lstStyle/>
          <a:p>
            <a:pPr algn="just"/>
            <a:r>
              <a:rPr lang="en-US" sz="2800" dirty="0" err="1"/>
              <a:t>McCrimmon</a:t>
            </a:r>
            <a:r>
              <a:rPr lang="en-US" sz="2800" dirty="0"/>
              <a:t> (1963) advised that you should cite your sources whenever:</a:t>
            </a:r>
          </a:p>
          <a:p>
            <a:pPr lvl="0" algn="just"/>
            <a:r>
              <a:rPr lang="en-US" sz="2800" dirty="0"/>
              <a:t>You use a direct quotation; that is, when you lift words or phrases verbatim from text</a:t>
            </a:r>
          </a:p>
          <a:p>
            <a:pPr lvl="0" algn="just"/>
            <a:r>
              <a:rPr lang="en-US" sz="2800" dirty="0"/>
              <a:t>You copy a table, chart, or other diagram</a:t>
            </a:r>
          </a:p>
          <a:p>
            <a:pPr lvl="0" algn="just"/>
            <a:r>
              <a:rPr lang="en-US" sz="2800" dirty="0"/>
              <a:t>You summarize a discussion or a distinctive structure and strategy in your own words</a:t>
            </a:r>
          </a:p>
          <a:p>
            <a:pPr lvl="0" algn="just"/>
            <a:r>
              <a:rPr lang="en-US" sz="2800" dirty="0"/>
              <a:t>You construct a diagram from data, table, statistic </a:t>
            </a:r>
            <a:r>
              <a:rPr lang="en-US" sz="2800" dirty="0" err="1"/>
              <a:t>etc</a:t>
            </a:r>
            <a:r>
              <a:rPr lang="en-US" sz="2800" dirty="0"/>
              <a:t> provide by others</a:t>
            </a:r>
          </a:p>
          <a:p>
            <a:pPr lvl="0" algn="just"/>
            <a:r>
              <a:rPr lang="en-US" sz="2800" dirty="0"/>
              <a:t>You paraphrase opinion or fact which you have read rather that reached</a:t>
            </a:r>
          </a:p>
          <a:p>
            <a:pPr lvl="0" algn="just"/>
            <a:r>
              <a:rPr lang="en-US" sz="2800" dirty="0"/>
              <a:t>You present specific evidence or opinion that cannot reasonably be considered common knowledge or which is not widely known</a:t>
            </a:r>
          </a:p>
          <a:p>
            <a:pPr algn="just"/>
            <a:endParaRPr lang="en-US" sz="2800" dirty="0"/>
          </a:p>
        </p:txBody>
      </p:sp>
    </p:spTree>
    <p:extLst>
      <p:ext uri="{BB962C8B-B14F-4D97-AF65-F5344CB8AC3E}">
        <p14:creationId xmlns:p14="http://schemas.microsoft.com/office/powerpoint/2010/main" val="133372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0"/>
            <a:ext cx="10713720" cy="647700"/>
          </a:xfrm>
        </p:spPr>
        <p:txBody>
          <a:bodyPr>
            <a:normAutofit fontScale="90000"/>
          </a:bodyPr>
          <a:lstStyle/>
          <a:p>
            <a:pPr algn="ctr"/>
            <a:r>
              <a:rPr lang="en-US" dirty="0"/>
              <a:t>Bibliographic citations</a:t>
            </a:r>
          </a:p>
        </p:txBody>
      </p:sp>
      <p:sp>
        <p:nvSpPr>
          <p:cNvPr id="3" name="Content Placeholder 2"/>
          <p:cNvSpPr>
            <a:spLocks noGrp="1"/>
          </p:cNvSpPr>
          <p:nvPr>
            <p:ph idx="1"/>
          </p:nvPr>
        </p:nvSpPr>
        <p:spPr>
          <a:xfrm>
            <a:off x="1051560" y="647700"/>
            <a:ext cx="10233660" cy="5989319"/>
          </a:xfrm>
        </p:spPr>
        <p:txBody>
          <a:bodyPr>
            <a:normAutofit fontScale="92500" lnSpcReduction="10000"/>
          </a:bodyPr>
          <a:lstStyle/>
          <a:p>
            <a:pPr algn="just"/>
            <a:r>
              <a:rPr lang="en-US" dirty="0"/>
              <a:t>Research ethics demand that as much as it is permissible to refer to these previous studies and other writings, they must be duly acknowledged in the form of citation, which amounts to </a:t>
            </a:r>
            <a:r>
              <a:rPr lang="en-US" i="1" dirty="0"/>
              <a:t>citing</a:t>
            </a:r>
            <a:r>
              <a:rPr lang="en-US" dirty="0"/>
              <a:t> others’ works. For every work thus cited, full bibliographic details are to be provided at the end of the writing in the form of </a:t>
            </a:r>
            <a:r>
              <a:rPr lang="en-US" b="1" i="1" dirty="0"/>
              <a:t>References</a:t>
            </a:r>
          </a:p>
          <a:p>
            <a:pPr algn="just"/>
            <a:r>
              <a:rPr lang="en-US" b="1" i="1" dirty="0"/>
              <a:t>References</a:t>
            </a:r>
            <a:r>
              <a:rPr lang="en-US" dirty="0"/>
              <a:t> refer to a list of works used in the course of carrying out a particular research. It simply provides for this much-desired acknowledgment.</a:t>
            </a:r>
          </a:p>
          <a:p>
            <a:pPr algn="just"/>
            <a:r>
              <a:rPr lang="en-US" b="1" i="1" dirty="0"/>
              <a:t>Bibliography</a:t>
            </a:r>
            <a:r>
              <a:rPr lang="en-US" dirty="0"/>
              <a:t> includes these as well as other ones, which are of indirect benefit to the present effort. Such lists of materials could be of immense importance to other researchers who may be interested in related studies later.</a:t>
            </a:r>
          </a:p>
          <a:p>
            <a:pPr algn="just"/>
            <a:r>
              <a:rPr lang="en-US" b="1" i="1" dirty="0"/>
              <a:t>Plagiarism </a:t>
            </a:r>
            <a:r>
              <a:rPr lang="en-US" dirty="0"/>
              <a:t>is running foul of the widely acknowledged unethical and indeed criminal practice in research.</a:t>
            </a:r>
          </a:p>
          <a:p>
            <a:pPr algn="just"/>
            <a:r>
              <a:rPr lang="en-US" b="1" i="1" dirty="0"/>
              <a:t>Plagiarism </a:t>
            </a:r>
            <a:r>
              <a:rPr lang="en-US" dirty="0"/>
              <a:t>is an offence bordering on copyright infringements where a writer fails to acknowledge the intellectual properties of others, used in the course of his own work.</a:t>
            </a:r>
            <a:endParaRPr lang="en-US" b="1" i="1" dirty="0"/>
          </a:p>
        </p:txBody>
      </p:sp>
    </p:spTree>
    <p:extLst>
      <p:ext uri="{BB962C8B-B14F-4D97-AF65-F5344CB8AC3E}">
        <p14:creationId xmlns:p14="http://schemas.microsoft.com/office/powerpoint/2010/main" val="4104611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8260" y="0"/>
            <a:ext cx="9372600" cy="807720"/>
          </a:xfrm>
        </p:spPr>
        <p:txBody>
          <a:bodyPr>
            <a:normAutofit/>
          </a:bodyPr>
          <a:lstStyle/>
          <a:p>
            <a:pPr algn="ctr"/>
            <a:r>
              <a:rPr lang="en-US" sz="4800" dirty="0"/>
              <a:t>Styles of referencing </a:t>
            </a:r>
          </a:p>
        </p:txBody>
      </p:sp>
      <p:sp>
        <p:nvSpPr>
          <p:cNvPr id="3" name="Content Placeholder 2"/>
          <p:cNvSpPr>
            <a:spLocks noGrp="1"/>
          </p:cNvSpPr>
          <p:nvPr>
            <p:ph idx="1"/>
          </p:nvPr>
        </p:nvSpPr>
        <p:spPr>
          <a:xfrm>
            <a:off x="739140" y="1157100"/>
            <a:ext cx="10530840" cy="5662800"/>
          </a:xfrm>
        </p:spPr>
        <p:txBody>
          <a:bodyPr>
            <a:noAutofit/>
          </a:bodyPr>
          <a:lstStyle/>
          <a:p>
            <a:r>
              <a:rPr lang="en-US" sz="5400" dirty="0"/>
              <a:t>The styles could be broadly categorized into two, namely:</a:t>
            </a:r>
          </a:p>
          <a:p>
            <a:pPr lvl="1"/>
            <a:r>
              <a:rPr lang="en-US" sz="4800" dirty="0"/>
              <a:t> </a:t>
            </a:r>
            <a:r>
              <a:rPr lang="en-US" sz="4800" i="1" dirty="0"/>
              <a:t>Traditional</a:t>
            </a:r>
            <a:r>
              <a:rPr lang="en-US" sz="4800" dirty="0"/>
              <a:t> or </a:t>
            </a:r>
            <a:r>
              <a:rPr lang="en-US" sz="4800" i="1" dirty="0"/>
              <a:t>Classic</a:t>
            </a:r>
            <a:r>
              <a:rPr lang="en-US" sz="4800" dirty="0"/>
              <a:t> format (e.g. The Numbering or Footnote); and</a:t>
            </a:r>
          </a:p>
          <a:p>
            <a:pPr lvl="1"/>
            <a:r>
              <a:rPr lang="en-US" sz="4800" dirty="0"/>
              <a:t> </a:t>
            </a:r>
            <a:r>
              <a:rPr lang="en-US" sz="4800" i="1" dirty="0"/>
              <a:t>Author</a:t>
            </a:r>
            <a:r>
              <a:rPr lang="en-US" sz="4800" dirty="0"/>
              <a:t>/</a:t>
            </a:r>
            <a:r>
              <a:rPr lang="en-US" sz="4800" i="1" dirty="0"/>
              <a:t>Date</a:t>
            </a:r>
            <a:r>
              <a:rPr lang="en-US" sz="4800" dirty="0"/>
              <a:t> format (e.g. The </a:t>
            </a:r>
            <a:r>
              <a:rPr lang="en-US" sz="4800" dirty="0" err="1"/>
              <a:t>APA</a:t>
            </a:r>
            <a:r>
              <a:rPr lang="en-US" sz="4800" dirty="0"/>
              <a:t> Styles).</a:t>
            </a:r>
          </a:p>
        </p:txBody>
      </p:sp>
    </p:spTree>
    <p:extLst>
      <p:ext uri="{BB962C8B-B14F-4D97-AF65-F5344CB8AC3E}">
        <p14:creationId xmlns:p14="http://schemas.microsoft.com/office/powerpoint/2010/main" val="59600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9701" y="0"/>
            <a:ext cx="9372600" cy="762000"/>
          </a:xfrm>
        </p:spPr>
        <p:txBody>
          <a:bodyPr/>
          <a:lstStyle/>
          <a:p>
            <a:r>
              <a:rPr lang="en-US" dirty="0"/>
              <a:t>Traditional or classical format</a:t>
            </a:r>
          </a:p>
        </p:txBody>
      </p:sp>
      <p:sp>
        <p:nvSpPr>
          <p:cNvPr id="3" name="Content Placeholder 2"/>
          <p:cNvSpPr>
            <a:spLocks noGrp="1"/>
          </p:cNvSpPr>
          <p:nvPr>
            <p:ph idx="1"/>
          </p:nvPr>
        </p:nvSpPr>
        <p:spPr>
          <a:xfrm>
            <a:off x="800100" y="762000"/>
            <a:ext cx="10507980" cy="6096000"/>
          </a:xfrm>
        </p:spPr>
        <p:txBody>
          <a:bodyPr>
            <a:noAutofit/>
          </a:bodyPr>
          <a:lstStyle/>
          <a:p>
            <a:pPr algn="just"/>
            <a:r>
              <a:rPr lang="en-US" sz="3200" dirty="0"/>
              <a:t>This referencing format had survived from the early civilization and scholarship.</a:t>
            </a:r>
          </a:p>
          <a:p>
            <a:pPr algn="just"/>
            <a:r>
              <a:rPr lang="en-US" sz="3200" dirty="0"/>
              <a:t>Footnoting is similar to the modern day </a:t>
            </a:r>
            <a:r>
              <a:rPr lang="en-US" sz="3200" b="1" dirty="0"/>
              <a:t>Numbering</a:t>
            </a:r>
            <a:r>
              <a:rPr lang="en-US" sz="3200" dirty="0"/>
              <a:t> format as both employ the use of numbers, though in slightly differing ways.</a:t>
            </a:r>
          </a:p>
          <a:p>
            <a:pPr algn="just"/>
            <a:r>
              <a:rPr lang="en-US" sz="3200" dirty="0"/>
              <a:t>Classical writings of literary giants like William Shakespeare used footnotes for both referencing purpose and for explaining difficult aspects of their works relating to the individual pages of their works.</a:t>
            </a:r>
          </a:p>
          <a:p>
            <a:pPr algn="just"/>
            <a:r>
              <a:rPr lang="en-US" sz="3200" dirty="0"/>
              <a:t>citations are located at the bottom of the pages where they occur following the pattern of the numbers assigned them in the body of the work.</a:t>
            </a:r>
          </a:p>
        </p:txBody>
      </p:sp>
    </p:spTree>
    <p:extLst>
      <p:ext uri="{BB962C8B-B14F-4D97-AF65-F5344CB8AC3E}">
        <p14:creationId xmlns:p14="http://schemas.microsoft.com/office/powerpoint/2010/main" val="1433024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9701" y="0"/>
            <a:ext cx="9372600" cy="762000"/>
          </a:xfrm>
        </p:spPr>
        <p:txBody>
          <a:bodyPr/>
          <a:lstStyle/>
          <a:p>
            <a:r>
              <a:rPr lang="en-US" dirty="0"/>
              <a:t>Traditional or classical format</a:t>
            </a:r>
          </a:p>
        </p:txBody>
      </p:sp>
      <p:sp>
        <p:nvSpPr>
          <p:cNvPr id="3" name="Content Placeholder 2"/>
          <p:cNvSpPr>
            <a:spLocks noGrp="1"/>
          </p:cNvSpPr>
          <p:nvPr>
            <p:ph idx="1"/>
          </p:nvPr>
        </p:nvSpPr>
        <p:spPr>
          <a:xfrm>
            <a:off x="800100" y="762000"/>
            <a:ext cx="10507980" cy="6286500"/>
          </a:xfrm>
        </p:spPr>
        <p:txBody>
          <a:bodyPr>
            <a:noAutofit/>
          </a:bodyPr>
          <a:lstStyle/>
          <a:p>
            <a:r>
              <a:rPr lang="en-US" sz="3200" dirty="0"/>
              <a:t>This form of referencing has the distinctive nature of employing a great deal of Latin abbreviations such as: -</a:t>
            </a:r>
          </a:p>
          <a:p>
            <a:r>
              <a:rPr lang="en-US" sz="3200" dirty="0"/>
              <a:t>Ibid (</a:t>
            </a:r>
            <a:r>
              <a:rPr lang="en-US" sz="3200" dirty="0" err="1"/>
              <a:t>Ibidem</a:t>
            </a:r>
            <a:r>
              <a:rPr lang="en-US" sz="3200" dirty="0"/>
              <a:t>) to denote “same place as a previously cited work”.</a:t>
            </a:r>
            <a:endParaRPr lang="en-US" sz="4400" dirty="0"/>
          </a:p>
          <a:p>
            <a:r>
              <a:rPr lang="en-US" sz="3200" dirty="0"/>
              <a:t>ii.   Op. </a:t>
            </a:r>
            <a:r>
              <a:rPr lang="en-US" sz="3200" dirty="0" err="1"/>
              <a:t>cit</a:t>
            </a:r>
            <a:r>
              <a:rPr lang="en-US" sz="3200" dirty="0"/>
              <a:t> (</a:t>
            </a:r>
            <a:r>
              <a:rPr lang="en-US" sz="3200" dirty="0" err="1"/>
              <a:t>Opere</a:t>
            </a:r>
            <a:r>
              <a:rPr lang="en-US" sz="3200" dirty="0"/>
              <a:t> citato) to denote that “the citation is in the work cited”.</a:t>
            </a:r>
          </a:p>
          <a:p>
            <a:r>
              <a:rPr lang="en-US" sz="3200" dirty="0"/>
              <a:t>This is quite similar to Ibid.</a:t>
            </a:r>
          </a:p>
          <a:p>
            <a:r>
              <a:rPr lang="en-US" sz="3200" dirty="0"/>
              <a:t>iii. i.e. (id </a:t>
            </a:r>
            <a:r>
              <a:rPr lang="en-US" sz="3200" dirty="0" err="1"/>
              <a:t>est</a:t>
            </a:r>
            <a:r>
              <a:rPr lang="en-US" sz="3200" dirty="0"/>
              <a:t>) to denote “that is”.</a:t>
            </a:r>
          </a:p>
          <a:p>
            <a:r>
              <a:rPr lang="en-US" sz="3200" dirty="0"/>
              <a:t>iv. loc. </a:t>
            </a:r>
            <a:r>
              <a:rPr lang="en-US" sz="3200" dirty="0" err="1"/>
              <a:t>cit</a:t>
            </a:r>
            <a:r>
              <a:rPr lang="en-US" sz="3200" dirty="0"/>
              <a:t> (loco citato) to denote “the place cited”.</a:t>
            </a:r>
          </a:p>
          <a:p>
            <a:pPr algn="just"/>
            <a:endParaRPr lang="en-US" sz="3200" dirty="0"/>
          </a:p>
        </p:txBody>
      </p:sp>
    </p:spTree>
    <p:extLst>
      <p:ext uri="{BB962C8B-B14F-4D97-AF65-F5344CB8AC3E}">
        <p14:creationId xmlns:p14="http://schemas.microsoft.com/office/powerpoint/2010/main" val="4029840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6360" y="22860"/>
            <a:ext cx="9616440" cy="822960"/>
          </a:xfrm>
        </p:spPr>
        <p:txBody>
          <a:bodyPr>
            <a:normAutofit fontScale="90000"/>
          </a:bodyPr>
          <a:lstStyle/>
          <a:p>
            <a:pPr algn="ctr"/>
            <a:br>
              <a:rPr lang="en-GB" b="1" i="1" dirty="0"/>
            </a:br>
            <a:br>
              <a:rPr lang="en-GB" b="1" i="1" dirty="0"/>
            </a:br>
            <a:r>
              <a:rPr lang="en-GB" b="1" i="1" dirty="0"/>
              <a:t>The Author/Date Format</a:t>
            </a:r>
            <a:endParaRPr lang="en-US" dirty="0"/>
          </a:p>
        </p:txBody>
      </p:sp>
      <p:sp>
        <p:nvSpPr>
          <p:cNvPr id="3" name="Content Placeholder 2"/>
          <p:cNvSpPr>
            <a:spLocks noGrp="1"/>
          </p:cNvSpPr>
          <p:nvPr>
            <p:ph idx="1"/>
          </p:nvPr>
        </p:nvSpPr>
        <p:spPr>
          <a:xfrm>
            <a:off x="525780" y="1165861"/>
            <a:ext cx="11155680" cy="5189219"/>
          </a:xfrm>
        </p:spPr>
        <p:txBody>
          <a:bodyPr>
            <a:normAutofit/>
          </a:bodyPr>
          <a:lstStyle/>
          <a:p>
            <a:pPr algn="just"/>
            <a:r>
              <a:rPr lang="en-US" sz="2800" dirty="0"/>
              <a:t>This is a modern format of referencing and most widely adopted at present. It has been closely associated with the specifications of the </a:t>
            </a:r>
            <a:r>
              <a:rPr lang="en-US" sz="2800" i="1" dirty="0"/>
              <a:t>American Psychological Association (</a:t>
            </a:r>
            <a:r>
              <a:rPr lang="en-US" sz="2800" i="1" dirty="0" err="1"/>
              <a:t>APA</a:t>
            </a:r>
            <a:r>
              <a:rPr lang="en-US" sz="2800" i="1" dirty="0"/>
              <a:t>) Style of Referencing</a:t>
            </a:r>
            <a:r>
              <a:rPr lang="en-US" sz="2800" dirty="0"/>
              <a:t>. </a:t>
            </a:r>
            <a:r>
              <a:rPr lang="en-US" sz="2800" dirty="0" err="1"/>
              <a:t>Adeniyi</a:t>
            </a:r>
            <a:r>
              <a:rPr lang="en-US" sz="2800" dirty="0"/>
              <a:t> (2001) states that this format takes its root in 1929 when it was published in the </a:t>
            </a:r>
            <a:r>
              <a:rPr lang="en-US" sz="2800" i="1" dirty="0"/>
              <a:t>Psychological Bulletin</a:t>
            </a:r>
            <a:r>
              <a:rPr lang="en-US" sz="2800" dirty="0"/>
              <a:t> of the Association to serve as a guide to authors in the preparation of their manuscripts. It is the product of the Association’s recommendations on the standard procedure to which reference might be made in case of doubt. Since 1929, when first published, several revisions of the work came out in 1944, 1952 and 1974; gaining wider acceptance. </a:t>
            </a:r>
            <a:r>
              <a:rPr lang="en-US" sz="2800" dirty="0" err="1"/>
              <a:t>Abdulkareem</a:t>
            </a:r>
            <a:r>
              <a:rPr lang="en-US" sz="2800" dirty="0"/>
              <a:t> (1980) attributed the wider acceptability enjoyed by this format today to its </a:t>
            </a:r>
            <a:r>
              <a:rPr lang="en-US" sz="2800" i="1" dirty="0"/>
              <a:t>simplicity, clarity, conciseness, objectivity and ease of understanding</a:t>
            </a:r>
            <a:r>
              <a:rPr lang="en-US" sz="2800" dirty="0"/>
              <a:t>.</a:t>
            </a:r>
          </a:p>
          <a:p>
            <a:pPr algn="just"/>
            <a:endParaRPr lang="en-US" sz="2800" dirty="0"/>
          </a:p>
        </p:txBody>
      </p:sp>
    </p:spTree>
    <p:extLst>
      <p:ext uri="{BB962C8B-B14F-4D97-AF65-F5344CB8AC3E}">
        <p14:creationId xmlns:p14="http://schemas.microsoft.com/office/powerpoint/2010/main" val="3140439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42900"/>
            <a:ext cx="10622280" cy="982980"/>
          </a:xfrm>
        </p:spPr>
        <p:txBody>
          <a:bodyPr>
            <a:normAutofit fontScale="90000"/>
          </a:bodyPr>
          <a:lstStyle/>
          <a:p>
            <a:r>
              <a:rPr lang="en-GB" b="1" dirty="0"/>
              <a:t>How to Cite Within the Body of the Work</a:t>
            </a:r>
            <a:br>
              <a:rPr lang="en-US" b="1" dirty="0"/>
            </a:br>
            <a:endParaRPr lang="en-US" dirty="0"/>
          </a:p>
        </p:txBody>
      </p:sp>
      <p:sp>
        <p:nvSpPr>
          <p:cNvPr id="3" name="Content Placeholder 2"/>
          <p:cNvSpPr>
            <a:spLocks noGrp="1"/>
          </p:cNvSpPr>
          <p:nvPr>
            <p:ph idx="1"/>
          </p:nvPr>
        </p:nvSpPr>
        <p:spPr>
          <a:xfrm>
            <a:off x="502920" y="982980"/>
            <a:ext cx="11109960" cy="4826001"/>
          </a:xfrm>
        </p:spPr>
        <p:txBody>
          <a:bodyPr/>
          <a:lstStyle/>
          <a:p>
            <a:pPr algn="just"/>
            <a:r>
              <a:rPr lang="en-GB" sz="3200" dirty="0"/>
              <a:t>Using the </a:t>
            </a:r>
            <a:r>
              <a:rPr lang="en-GB" sz="3200" i="1" dirty="0" err="1"/>
              <a:t>APA</a:t>
            </a:r>
            <a:r>
              <a:rPr lang="en-GB" sz="3200" i="1" dirty="0"/>
              <a:t> Styles of Referencing</a:t>
            </a:r>
            <a:r>
              <a:rPr lang="en-GB" sz="3200" dirty="0"/>
              <a:t>, there are certain specifications, seeking to ensure standard and uniformity. The author/date order of citation is one of these; where the author’s surname is provided while the publication’s date (year of publication) appears in parentheses, following immediately.</a:t>
            </a:r>
            <a:endParaRPr lang="en-US" sz="3200" dirty="0"/>
          </a:p>
          <a:p>
            <a:pPr marL="0" indent="0" algn="just">
              <a:buNone/>
            </a:pPr>
            <a:endParaRPr lang="en-US" sz="3200" dirty="0"/>
          </a:p>
          <a:p>
            <a:pPr algn="just"/>
            <a:r>
              <a:rPr lang="en-GB" sz="3200" dirty="0"/>
              <a:t>E.g. </a:t>
            </a:r>
            <a:r>
              <a:rPr lang="en-GB" sz="3200" dirty="0" err="1"/>
              <a:t>Issa</a:t>
            </a:r>
            <a:r>
              <a:rPr lang="en-GB" sz="3200" dirty="0"/>
              <a:t> (2012), where the author’s surname forms a part of the sentences or narrations, is a typical example.</a:t>
            </a:r>
            <a:endParaRPr lang="en-US" sz="3200" dirty="0"/>
          </a:p>
          <a:p>
            <a:endParaRPr lang="en-US" dirty="0"/>
          </a:p>
        </p:txBody>
      </p:sp>
    </p:spTree>
    <p:extLst>
      <p:ext uri="{BB962C8B-B14F-4D97-AF65-F5344CB8AC3E}">
        <p14:creationId xmlns:p14="http://schemas.microsoft.com/office/powerpoint/2010/main" val="373934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 y="160020"/>
            <a:ext cx="10942320" cy="1165861"/>
          </a:xfrm>
        </p:spPr>
        <p:txBody>
          <a:bodyPr>
            <a:normAutofit fontScale="90000"/>
          </a:bodyPr>
          <a:lstStyle/>
          <a:p>
            <a:r>
              <a:rPr lang="en-US" b="1" i="1" dirty="0"/>
              <a:t>Rules Guiding the Use of Quotation Marks</a:t>
            </a:r>
            <a:br>
              <a:rPr lang="en-US" dirty="0"/>
            </a:br>
            <a:endParaRPr lang="en-US" dirty="0"/>
          </a:p>
        </p:txBody>
      </p:sp>
      <p:sp>
        <p:nvSpPr>
          <p:cNvPr id="3" name="Content Placeholder 2"/>
          <p:cNvSpPr>
            <a:spLocks noGrp="1"/>
          </p:cNvSpPr>
          <p:nvPr>
            <p:ph idx="1"/>
          </p:nvPr>
        </p:nvSpPr>
        <p:spPr>
          <a:xfrm>
            <a:off x="640080" y="731520"/>
            <a:ext cx="10713720" cy="5920740"/>
          </a:xfrm>
        </p:spPr>
        <p:txBody>
          <a:bodyPr>
            <a:noAutofit/>
          </a:bodyPr>
          <a:lstStyle/>
          <a:p>
            <a:pPr algn="just">
              <a:buFont typeface="Wingdings" panose="05000000000000000000" pitchFamily="2" charset="2"/>
              <a:buChar char="Ø"/>
            </a:pPr>
            <a:r>
              <a:rPr lang="en-US" sz="2800" dirty="0"/>
              <a:t>To make a quotation implies making reference to what someone else has said or written. </a:t>
            </a:r>
          </a:p>
          <a:p>
            <a:pPr algn="just">
              <a:buFont typeface="Wingdings" panose="05000000000000000000" pitchFamily="2" charset="2"/>
              <a:buChar char="Ø"/>
            </a:pPr>
            <a:r>
              <a:rPr lang="en-US" sz="2800" dirty="0"/>
              <a:t>The quotation mark: ‘ ‘ </a:t>
            </a:r>
            <a:r>
              <a:rPr lang="en-US" sz="2800" b="1" dirty="0"/>
              <a:t>or </a:t>
            </a:r>
            <a:r>
              <a:rPr lang="en-US" sz="2800" dirty="0"/>
              <a:t>“ “ is used to indicate the beginning and the end of a quotation. </a:t>
            </a:r>
          </a:p>
          <a:p>
            <a:pPr algn="just">
              <a:buFont typeface="Wingdings" panose="05000000000000000000" pitchFamily="2" charset="2"/>
              <a:buChar char="Ø"/>
            </a:pPr>
            <a:r>
              <a:rPr lang="en-US" sz="2800" dirty="0"/>
              <a:t>When you are quoting, you are citing directly the exact words, ideas, or facts of another person and you must give acknowledgement to the sources that you are quoting. </a:t>
            </a:r>
          </a:p>
          <a:p>
            <a:pPr algn="just">
              <a:buFont typeface="Wingdings" panose="05000000000000000000" pitchFamily="2" charset="2"/>
              <a:buChar char="Ø"/>
            </a:pPr>
            <a:r>
              <a:rPr lang="en-US" sz="2800" dirty="0"/>
              <a:t>You can indicate your quotation within the sentence using quotation marks or the quotation can be indented as a paragraph; </a:t>
            </a:r>
          </a:p>
          <a:p>
            <a:pPr algn="just">
              <a:buFont typeface="Wingdings" panose="05000000000000000000" pitchFamily="2" charset="2"/>
              <a:buChar char="Ø"/>
            </a:pPr>
            <a:r>
              <a:rPr lang="en-US" sz="2800" dirty="0"/>
              <a:t>It is true too say that a quotation does not only add authority, credibility and interest to a work, but also provides good starting point and place for you to add clarity to the important points that you want to put across to your readers</a:t>
            </a:r>
          </a:p>
        </p:txBody>
      </p:sp>
    </p:spTree>
    <p:extLst>
      <p:ext uri="{BB962C8B-B14F-4D97-AF65-F5344CB8AC3E}">
        <p14:creationId xmlns:p14="http://schemas.microsoft.com/office/powerpoint/2010/main" val="3265671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 y="182880"/>
            <a:ext cx="11437620" cy="807720"/>
          </a:xfrm>
        </p:spPr>
        <p:txBody>
          <a:bodyPr>
            <a:normAutofit/>
          </a:bodyPr>
          <a:lstStyle/>
          <a:p>
            <a:r>
              <a:rPr lang="en-US" b="1" i="1" dirty="0"/>
              <a:t>Rules guiding the use of quotation marks</a:t>
            </a:r>
          </a:p>
        </p:txBody>
      </p:sp>
      <p:sp>
        <p:nvSpPr>
          <p:cNvPr id="3" name="Content Placeholder 2"/>
          <p:cNvSpPr>
            <a:spLocks noGrp="1"/>
          </p:cNvSpPr>
          <p:nvPr>
            <p:ph idx="1"/>
          </p:nvPr>
        </p:nvSpPr>
        <p:spPr>
          <a:xfrm>
            <a:off x="571500" y="990601"/>
            <a:ext cx="11018520" cy="5479920"/>
          </a:xfrm>
        </p:spPr>
        <p:txBody>
          <a:bodyPr>
            <a:noAutofit/>
          </a:bodyPr>
          <a:lstStyle/>
          <a:p>
            <a:pPr algn="just">
              <a:buFont typeface="Wingdings" panose="05000000000000000000" pitchFamily="2" charset="2"/>
              <a:buChar char="Ø"/>
            </a:pPr>
            <a:r>
              <a:rPr lang="en-US" sz="3000" dirty="0"/>
              <a:t>Quotations are meant to be used very sparingly and occasionally.</a:t>
            </a:r>
          </a:p>
          <a:p>
            <a:pPr algn="just">
              <a:buFont typeface="Wingdings" panose="05000000000000000000" pitchFamily="2" charset="2"/>
              <a:buChar char="Ø"/>
            </a:pPr>
            <a:r>
              <a:rPr lang="en-US" sz="3000" dirty="0"/>
              <a:t>You will end up disrupting the flow of ideas in your work if you choose to use quotation indiscriminately.</a:t>
            </a:r>
          </a:p>
          <a:p>
            <a:pPr algn="just">
              <a:buFont typeface="Wingdings" panose="05000000000000000000" pitchFamily="2" charset="2"/>
              <a:buChar char="Ø"/>
            </a:pPr>
            <a:r>
              <a:rPr lang="en-US" sz="3000" dirty="0"/>
              <a:t>Ensure that quotations do not take more than 20% of your work. </a:t>
            </a:r>
          </a:p>
          <a:p>
            <a:pPr algn="just">
              <a:buFont typeface="Wingdings" panose="05000000000000000000" pitchFamily="2" charset="2"/>
              <a:buChar char="Ø"/>
            </a:pPr>
            <a:r>
              <a:rPr lang="en-US" sz="3000" dirty="0"/>
              <a:t>Using others’ works involves either paraphrasing or </a:t>
            </a:r>
            <a:r>
              <a:rPr lang="en-US" sz="3000" dirty="0" err="1"/>
              <a:t>summarising</a:t>
            </a:r>
            <a:r>
              <a:rPr lang="en-US" sz="3000" dirty="0"/>
              <a:t> the ideas or opinions expressed therein in one’s own words. </a:t>
            </a:r>
          </a:p>
          <a:p>
            <a:pPr algn="just">
              <a:buFont typeface="Wingdings" panose="05000000000000000000" pitchFamily="2" charset="2"/>
              <a:buChar char="Ø"/>
            </a:pPr>
            <a:r>
              <a:rPr lang="en-US" sz="3000" dirty="0"/>
              <a:t>Writers also quote verbatim from the sources (i.e. word for word). </a:t>
            </a:r>
          </a:p>
          <a:p>
            <a:pPr algn="just">
              <a:buFont typeface="Wingdings" panose="05000000000000000000" pitchFamily="2" charset="2"/>
              <a:buChar char="Ø"/>
            </a:pPr>
            <a:r>
              <a:rPr lang="en-US" sz="3000" dirty="0"/>
              <a:t>Direct quotations containing statements that are more than 50 words, or more than three type-written lines must be indented;</a:t>
            </a:r>
          </a:p>
        </p:txBody>
      </p:sp>
    </p:spTree>
    <p:extLst>
      <p:ext uri="{BB962C8B-B14F-4D97-AF65-F5344CB8AC3E}">
        <p14:creationId xmlns:p14="http://schemas.microsoft.com/office/powerpoint/2010/main" val="1743539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 y="0"/>
            <a:ext cx="10736580" cy="716280"/>
          </a:xfrm>
        </p:spPr>
        <p:txBody>
          <a:bodyPr/>
          <a:lstStyle/>
          <a:p>
            <a:pPr algn="ctr"/>
            <a:r>
              <a:rPr lang="en-US" dirty="0"/>
              <a:t>Rules guiding the use of ellipses</a:t>
            </a:r>
          </a:p>
        </p:txBody>
      </p:sp>
      <p:sp>
        <p:nvSpPr>
          <p:cNvPr id="3" name="Content Placeholder 2"/>
          <p:cNvSpPr>
            <a:spLocks noGrp="1"/>
          </p:cNvSpPr>
          <p:nvPr>
            <p:ph idx="1"/>
          </p:nvPr>
        </p:nvSpPr>
        <p:spPr>
          <a:xfrm>
            <a:off x="617220" y="716280"/>
            <a:ext cx="10972800" cy="6667500"/>
          </a:xfrm>
        </p:spPr>
        <p:txBody>
          <a:bodyPr>
            <a:noAutofit/>
          </a:bodyPr>
          <a:lstStyle/>
          <a:p>
            <a:pPr algn="just">
              <a:buFont typeface="Wingdings" panose="05000000000000000000" pitchFamily="2" charset="2"/>
              <a:buChar char="Ø"/>
            </a:pPr>
            <a:r>
              <a:rPr lang="en-US" sz="4000" dirty="0"/>
              <a:t>This involves the use of three dots also known as </a:t>
            </a:r>
            <a:r>
              <a:rPr lang="en-US" sz="4000" i="1" dirty="0"/>
              <a:t>Ellipsis Points</a:t>
            </a:r>
            <a:r>
              <a:rPr lang="en-US" sz="4000" dirty="0"/>
              <a:t> (...), coming either at the beginning, in the middle or even the end of the quotation; each having its own significance.</a:t>
            </a:r>
          </a:p>
          <a:p>
            <a:pPr lvl="0" algn="just">
              <a:buFont typeface="Wingdings" panose="05000000000000000000" pitchFamily="2" charset="2"/>
              <a:buChar char="Ø"/>
            </a:pPr>
            <a:r>
              <a:rPr lang="en-US" sz="4000" dirty="0"/>
              <a:t>When the dots appear at the beginning of the statement, it means </a:t>
            </a:r>
            <a:r>
              <a:rPr lang="en-US" sz="4000" i="1" dirty="0"/>
              <a:t>other statement(s) had preceded the portion being quoted with the quotation mark extending out to its beginning</a:t>
            </a:r>
            <a:r>
              <a:rPr lang="en-US" sz="4000" dirty="0"/>
              <a:t> e.g. “</a:t>
            </a:r>
            <a:r>
              <a:rPr lang="en-US" sz="4000" b="1" dirty="0"/>
              <a:t>… affirming that it is good to be good</a:t>
            </a:r>
            <a:r>
              <a:rPr lang="en-US" sz="4000" dirty="0"/>
              <a:t>”.</a:t>
            </a:r>
          </a:p>
        </p:txBody>
      </p:sp>
    </p:spTree>
    <p:extLst>
      <p:ext uri="{BB962C8B-B14F-4D97-AF65-F5344CB8AC3E}">
        <p14:creationId xmlns:p14="http://schemas.microsoft.com/office/powerpoint/2010/main" val="177836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 y="0"/>
            <a:ext cx="10736580" cy="716280"/>
          </a:xfrm>
        </p:spPr>
        <p:txBody>
          <a:bodyPr/>
          <a:lstStyle/>
          <a:p>
            <a:pPr algn="ctr"/>
            <a:r>
              <a:rPr lang="en-US" dirty="0"/>
              <a:t>Rules guiding the use of ellipses</a:t>
            </a:r>
          </a:p>
        </p:txBody>
      </p:sp>
      <p:sp>
        <p:nvSpPr>
          <p:cNvPr id="3" name="Content Placeholder 2"/>
          <p:cNvSpPr>
            <a:spLocks noGrp="1"/>
          </p:cNvSpPr>
          <p:nvPr>
            <p:ph idx="1"/>
          </p:nvPr>
        </p:nvSpPr>
        <p:spPr>
          <a:xfrm>
            <a:off x="617220" y="716280"/>
            <a:ext cx="10972800" cy="6141720"/>
          </a:xfrm>
        </p:spPr>
        <p:txBody>
          <a:bodyPr>
            <a:noAutofit/>
          </a:bodyPr>
          <a:lstStyle/>
          <a:p>
            <a:pPr lvl="0" algn="just">
              <a:buFont typeface="Wingdings" panose="05000000000000000000" pitchFamily="2" charset="2"/>
              <a:buChar char="Ø"/>
            </a:pPr>
            <a:r>
              <a:rPr lang="en-US" sz="3200" dirty="0"/>
              <a:t>When in the middle, it means, </a:t>
            </a:r>
            <a:r>
              <a:rPr lang="en-US" sz="3200" i="1" dirty="0"/>
              <a:t>other statement(s) not considered as of great relevance to the issue at hand have been omitted</a:t>
            </a:r>
            <a:r>
              <a:rPr lang="en-US" sz="3200" dirty="0"/>
              <a:t>. e.g. “</a:t>
            </a:r>
            <a:r>
              <a:rPr lang="en-US" sz="3200" b="1" dirty="0"/>
              <a:t>considering the ever-dwindling state of our economy, high rate of unemployment…, one cannot but conclude that the nation is presently in a sorry state</a:t>
            </a:r>
            <a:r>
              <a:rPr lang="en-US" sz="3200" dirty="0"/>
              <a:t>”.</a:t>
            </a:r>
          </a:p>
          <a:p>
            <a:pPr lvl="0" algn="just">
              <a:buFont typeface="Wingdings" panose="05000000000000000000" pitchFamily="2" charset="2"/>
              <a:buChar char="Ø"/>
            </a:pPr>
            <a:r>
              <a:rPr lang="en-US" sz="3200" dirty="0"/>
              <a:t>If at the end, it means </a:t>
            </a:r>
            <a:r>
              <a:rPr lang="en-US" sz="3200" i="1" dirty="0"/>
              <a:t>there are other statement(s) in the quotation which the writer did not deem fit to be included in his own work</a:t>
            </a:r>
            <a:r>
              <a:rPr lang="en-US" sz="3200" dirty="0"/>
              <a:t>, for reason(s) best known to him. e.g. “</a:t>
            </a:r>
            <a:r>
              <a:rPr lang="en-US" sz="3200" b="1" dirty="0"/>
              <a:t>considering the ever-dwindling state of our economy and high rate of unemployment, one cannot but conclude that the nation is presently in a sorry state …</a:t>
            </a:r>
            <a:r>
              <a:rPr lang="en-US" sz="3200" dirty="0"/>
              <a:t>”. Note that only three dots are used for these purposes and not more or less as anything outside this would be against the rule.</a:t>
            </a:r>
          </a:p>
          <a:p>
            <a:pPr algn="just">
              <a:buFont typeface="Wingdings" panose="05000000000000000000" pitchFamily="2" charset="2"/>
              <a:buChar char="Ø"/>
            </a:pPr>
            <a:endParaRPr lang="en-US" sz="3200" dirty="0"/>
          </a:p>
        </p:txBody>
      </p:sp>
    </p:spTree>
    <p:extLst>
      <p:ext uri="{BB962C8B-B14F-4D97-AF65-F5344CB8AC3E}">
        <p14:creationId xmlns:p14="http://schemas.microsoft.com/office/powerpoint/2010/main" val="3761783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182880"/>
            <a:ext cx="11917680" cy="830580"/>
          </a:xfrm>
        </p:spPr>
        <p:txBody>
          <a:bodyPr/>
          <a:lstStyle/>
          <a:p>
            <a:r>
              <a:rPr lang="en-US" dirty="0"/>
              <a:t>Rules guiding the use of wrong quotations</a:t>
            </a:r>
          </a:p>
        </p:txBody>
      </p:sp>
      <p:sp>
        <p:nvSpPr>
          <p:cNvPr id="3" name="Content Placeholder 2"/>
          <p:cNvSpPr>
            <a:spLocks noGrp="1"/>
          </p:cNvSpPr>
          <p:nvPr>
            <p:ph idx="1"/>
          </p:nvPr>
        </p:nvSpPr>
        <p:spPr>
          <a:xfrm>
            <a:off x="502920" y="1013460"/>
            <a:ext cx="11178540" cy="5844539"/>
          </a:xfrm>
        </p:spPr>
        <p:txBody>
          <a:bodyPr>
            <a:noAutofit/>
          </a:bodyPr>
          <a:lstStyle/>
          <a:p>
            <a:pPr algn="just">
              <a:buFont typeface="Wingdings" panose="05000000000000000000" pitchFamily="2" charset="2"/>
              <a:buChar char="Ø"/>
            </a:pPr>
            <a:r>
              <a:rPr lang="en-US" sz="2800" dirty="0"/>
              <a:t>When using direct quotations, accuracy of quotes must be ensured; to the extent that works misused or misspelled are to appear as contained in the sources. To show that the mistake was noted, thereby preventing confusion on the part of the reader, the Latin word ‘</a:t>
            </a:r>
            <a:r>
              <a:rPr lang="en-US" sz="2800" b="1" dirty="0"/>
              <a:t>sic</a:t>
            </a:r>
            <a:r>
              <a:rPr lang="en-US" sz="2800" dirty="0"/>
              <a:t>’ is written in a parenthesis  ( ) and underlined right in front of the </a:t>
            </a:r>
            <a:r>
              <a:rPr lang="en-US" sz="2800" dirty="0" err="1"/>
              <a:t>mis</a:t>
            </a:r>
            <a:r>
              <a:rPr lang="en-US" sz="2800" dirty="0"/>
              <a:t>-spelled or misused word. The {</a:t>
            </a:r>
            <a:r>
              <a:rPr lang="en-US" sz="2800" b="1" dirty="0"/>
              <a:t>sic</a:t>
            </a:r>
            <a:r>
              <a:rPr lang="en-US" sz="2800" dirty="0"/>
              <a:t>} is an indication that the writer is aware of the mistake contained in the quotation thereby drawing readers’ attention to it.</a:t>
            </a:r>
          </a:p>
          <a:p>
            <a:pPr>
              <a:buFont typeface="Wingdings" panose="05000000000000000000" pitchFamily="2" charset="2"/>
              <a:buChar char="Ø"/>
            </a:pPr>
            <a:r>
              <a:rPr lang="en-US" sz="2800" b="1" dirty="0"/>
              <a:t>Example</a:t>
            </a:r>
            <a:endParaRPr lang="en-US" sz="2800" dirty="0"/>
          </a:p>
          <a:p>
            <a:pPr>
              <a:buFont typeface="Wingdings" panose="05000000000000000000" pitchFamily="2" charset="2"/>
              <a:buChar char="Ø"/>
            </a:pPr>
            <a:r>
              <a:rPr lang="en-US" sz="2800" dirty="0"/>
              <a:t>Arising from the findings of his study, </a:t>
            </a:r>
            <a:r>
              <a:rPr lang="en-US" sz="2800" dirty="0" err="1"/>
              <a:t>Tunji</a:t>
            </a:r>
            <a:r>
              <a:rPr lang="en-US" sz="2800" dirty="0"/>
              <a:t> (2011) concludes</a:t>
            </a:r>
            <a:r>
              <a:rPr lang="en-US" sz="2800" i="1" dirty="0"/>
              <a:t>, “</a:t>
            </a:r>
            <a:r>
              <a:rPr lang="en-US" sz="2800" b="1" dirty="0"/>
              <a:t>All stakeholders’ hands must be on deck to solve the problem ones </a:t>
            </a:r>
            <a:r>
              <a:rPr lang="en-US" sz="2800" dirty="0"/>
              <a:t>(</a:t>
            </a:r>
            <a:r>
              <a:rPr lang="en-US" sz="2800" i="1" dirty="0"/>
              <a:t>sic)</a:t>
            </a:r>
            <a:r>
              <a:rPr lang="en-US" sz="2800" b="1" dirty="0"/>
              <a:t> and for all</a:t>
            </a:r>
            <a:r>
              <a:rPr lang="en-US" sz="2800" i="1" dirty="0"/>
              <a:t>”.</a:t>
            </a:r>
            <a:endParaRPr lang="en-US" sz="2800" dirty="0"/>
          </a:p>
          <a:p>
            <a:pPr algn="just"/>
            <a:endParaRPr lang="en-US" sz="2800" dirty="0"/>
          </a:p>
        </p:txBody>
      </p:sp>
    </p:spTree>
    <p:extLst>
      <p:ext uri="{BB962C8B-B14F-4D97-AF65-F5344CB8AC3E}">
        <p14:creationId xmlns:p14="http://schemas.microsoft.com/office/powerpoint/2010/main" val="232953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500" y="365760"/>
            <a:ext cx="9372600" cy="929640"/>
          </a:xfrm>
        </p:spPr>
        <p:txBody>
          <a:bodyPr/>
          <a:lstStyle/>
          <a:p>
            <a:pPr algn="ctr"/>
            <a:r>
              <a:rPr lang="en-US" b="1" i="1" dirty="0"/>
              <a:t>Citing Works of Two Authors</a:t>
            </a:r>
            <a:endParaRPr lang="en-US" dirty="0">
              <a:effectLst/>
            </a:endParaRPr>
          </a:p>
        </p:txBody>
      </p:sp>
      <p:sp>
        <p:nvSpPr>
          <p:cNvPr id="3" name="Content Placeholder 2"/>
          <p:cNvSpPr>
            <a:spLocks noGrp="1"/>
          </p:cNvSpPr>
          <p:nvPr>
            <p:ph idx="1"/>
          </p:nvPr>
        </p:nvSpPr>
        <p:spPr>
          <a:xfrm>
            <a:off x="685800" y="1554480"/>
            <a:ext cx="10668000" cy="4961760"/>
          </a:xfrm>
        </p:spPr>
        <p:txBody>
          <a:bodyPr>
            <a:normAutofit/>
          </a:bodyPr>
          <a:lstStyle/>
          <a:p>
            <a:r>
              <a:rPr lang="en-US" sz="2800" dirty="0"/>
              <a:t>If a citation is the product of two authors, both surnames should appear with the date; following the usual patterns such as: -</a:t>
            </a:r>
          </a:p>
          <a:p>
            <a:r>
              <a:rPr lang="en-US" sz="2800" b="1" dirty="0"/>
              <a:t> </a:t>
            </a:r>
            <a:endParaRPr lang="en-US" sz="2800" dirty="0"/>
          </a:p>
          <a:p>
            <a:r>
              <a:rPr lang="en-US" sz="2800" b="1" dirty="0"/>
              <a:t>Example</a:t>
            </a:r>
            <a:endParaRPr lang="en-US" sz="2800" dirty="0"/>
          </a:p>
          <a:p>
            <a:r>
              <a:rPr lang="en-US" sz="2800" i="1" dirty="0"/>
              <a:t>Ade and </a:t>
            </a:r>
            <a:r>
              <a:rPr lang="en-US" sz="2800" i="1" dirty="0" err="1"/>
              <a:t>Issa</a:t>
            </a:r>
            <a:r>
              <a:rPr lang="en-US" sz="2800" i="1" dirty="0"/>
              <a:t> (2011)</a:t>
            </a:r>
            <a:endParaRPr lang="en-US" sz="2800" dirty="0"/>
          </a:p>
          <a:p>
            <a:r>
              <a:rPr lang="en-US" sz="2800" dirty="0"/>
              <a:t>or</a:t>
            </a:r>
          </a:p>
          <a:p>
            <a:r>
              <a:rPr lang="en-US" sz="2800" i="1" dirty="0"/>
              <a:t>(Ade and </a:t>
            </a:r>
            <a:r>
              <a:rPr lang="en-US" sz="2800" i="1" dirty="0" err="1"/>
              <a:t>Issa</a:t>
            </a:r>
            <a:r>
              <a:rPr lang="en-US" sz="2800" i="1" dirty="0"/>
              <a:t>, 2011),</a:t>
            </a:r>
            <a:r>
              <a:rPr lang="en-US" sz="2800" b="1" i="1" dirty="0"/>
              <a:t> </a:t>
            </a:r>
            <a:r>
              <a:rPr lang="en-US" sz="2800" b="1" dirty="0"/>
              <a:t>depending on the location of citation in the text</a:t>
            </a:r>
            <a:r>
              <a:rPr lang="en-US" sz="2800" dirty="0"/>
              <a:t>.</a:t>
            </a:r>
          </a:p>
          <a:p>
            <a:endParaRPr lang="en-US" sz="2800" dirty="0"/>
          </a:p>
        </p:txBody>
      </p:sp>
    </p:spTree>
    <p:extLst>
      <p:ext uri="{BB962C8B-B14F-4D97-AF65-F5344CB8AC3E}">
        <p14:creationId xmlns:p14="http://schemas.microsoft.com/office/powerpoint/2010/main" val="1218776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840" y="0"/>
            <a:ext cx="10347960" cy="1325880"/>
          </a:xfrm>
        </p:spPr>
        <p:txBody>
          <a:bodyPr>
            <a:normAutofit/>
          </a:bodyPr>
          <a:lstStyle/>
          <a:p>
            <a:r>
              <a:rPr lang="en-US" b="1" i="1" dirty="0"/>
              <a:t>Citing Works of Two or More Authors</a:t>
            </a:r>
            <a:br>
              <a:rPr lang="en-US" dirty="0"/>
            </a:br>
            <a:endParaRPr lang="en-US" dirty="0"/>
          </a:p>
        </p:txBody>
      </p:sp>
      <p:sp>
        <p:nvSpPr>
          <p:cNvPr id="3" name="Content Placeholder 2"/>
          <p:cNvSpPr>
            <a:spLocks noGrp="1"/>
          </p:cNvSpPr>
          <p:nvPr>
            <p:ph idx="1"/>
          </p:nvPr>
        </p:nvSpPr>
        <p:spPr>
          <a:xfrm>
            <a:off x="502920" y="891540"/>
            <a:ext cx="10850880" cy="5966460"/>
          </a:xfrm>
        </p:spPr>
        <p:txBody>
          <a:bodyPr>
            <a:normAutofit/>
          </a:bodyPr>
          <a:lstStyle/>
          <a:p>
            <a:pPr algn="just"/>
            <a:r>
              <a:rPr lang="en-US" dirty="0"/>
              <a:t>Where the authors are more than two but not more than six, all of their surnames must be cited at their first appearance in the text while subsequent citations take cognizance of only the first named-author followed by et. al, before the date.</a:t>
            </a:r>
            <a:r>
              <a:rPr lang="en-US" b="1" dirty="0"/>
              <a:t> </a:t>
            </a:r>
            <a:endParaRPr lang="en-US" dirty="0"/>
          </a:p>
          <a:p>
            <a:r>
              <a:rPr lang="en-US" b="1" dirty="0"/>
              <a:t>Examples</a:t>
            </a:r>
            <a:endParaRPr lang="en-US" dirty="0"/>
          </a:p>
          <a:p>
            <a:r>
              <a:rPr lang="en-US" dirty="0"/>
              <a:t>When first cited, it takes this form: -</a:t>
            </a:r>
          </a:p>
          <a:p>
            <a:r>
              <a:rPr lang="en-US" i="1" dirty="0"/>
              <a:t>Amina, </a:t>
            </a:r>
            <a:r>
              <a:rPr lang="en-US" i="1" dirty="0" err="1"/>
              <a:t>Yemi</a:t>
            </a:r>
            <a:r>
              <a:rPr lang="en-US" i="1" dirty="0"/>
              <a:t>, Musa and </a:t>
            </a:r>
            <a:r>
              <a:rPr lang="en-US" i="1" dirty="0" err="1"/>
              <a:t>Funsho</a:t>
            </a:r>
            <a:r>
              <a:rPr lang="en-US" i="1" dirty="0"/>
              <a:t> (2010)</a:t>
            </a:r>
            <a:r>
              <a:rPr lang="en-US" dirty="0"/>
              <a:t>    or</a:t>
            </a:r>
          </a:p>
          <a:p>
            <a:r>
              <a:rPr lang="en-US" i="1" dirty="0"/>
              <a:t>(Amina, </a:t>
            </a:r>
            <a:r>
              <a:rPr lang="en-US" i="1" dirty="0" err="1"/>
              <a:t>Yemi</a:t>
            </a:r>
            <a:r>
              <a:rPr lang="en-US" i="1" dirty="0"/>
              <a:t>, Musa and </a:t>
            </a:r>
            <a:r>
              <a:rPr lang="en-US" i="1" dirty="0" err="1"/>
              <a:t>Funsho</a:t>
            </a:r>
            <a:r>
              <a:rPr lang="en-US" i="1" dirty="0"/>
              <a:t>, 2010)</a:t>
            </a:r>
            <a:endParaRPr lang="en-US" dirty="0"/>
          </a:p>
          <a:p>
            <a:r>
              <a:rPr lang="en-US" dirty="0"/>
              <a:t> </a:t>
            </a:r>
          </a:p>
          <a:p>
            <a:r>
              <a:rPr lang="en-US" dirty="0"/>
              <a:t>When subsequently cited, it takes this form: -</a:t>
            </a:r>
          </a:p>
          <a:p>
            <a:r>
              <a:rPr lang="en-US" i="1" dirty="0"/>
              <a:t>Amina et al. (2010)</a:t>
            </a:r>
            <a:r>
              <a:rPr lang="en-US" dirty="0"/>
              <a:t>    or</a:t>
            </a:r>
          </a:p>
          <a:p>
            <a:r>
              <a:rPr lang="en-US" i="1" dirty="0"/>
              <a:t>(Amina et al., 2006)</a:t>
            </a:r>
            <a:endParaRPr lang="en-US" dirty="0"/>
          </a:p>
          <a:p>
            <a:endParaRPr lang="en-US" dirty="0"/>
          </a:p>
        </p:txBody>
      </p:sp>
    </p:spTree>
    <p:extLst>
      <p:ext uri="{BB962C8B-B14F-4D97-AF65-F5344CB8AC3E}">
        <p14:creationId xmlns:p14="http://schemas.microsoft.com/office/powerpoint/2010/main" val="110086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7818120" cy="1150620"/>
          </a:xfrm>
        </p:spPr>
        <p:txBody>
          <a:bodyPr>
            <a:normAutofit fontScale="90000"/>
          </a:bodyPr>
          <a:lstStyle/>
          <a:p>
            <a:r>
              <a:rPr lang="en-US" b="1" i="1" dirty="0"/>
              <a:t>Citing Corporate Authorship</a:t>
            </a:r>
            <a:br>
              <a:rPr lang="en-US" dirty="0"/>
            </a:br>
            <a:endParaRPr lang="en-US" dirty="0"/>
          </a:p>
        </p:txBody>
      </p:sp>
      <p:sp>
        <p:nvSpPr>
          <p:cNvPr id="3" name="Content Placeholder 2"/>
          <p:cNvSpPr>
            <a:spLocks noGrp="1"/>
          </p:cNvSpPr>
          <p:nvPr>
            <p:ph idx="1"/>
          </p:nvPr>
        </p:nvSpPr>
        <p:spPr>
          <a:xfrm>
            <a:off x="502920" y="777241"/>
            <a:ext cx="10850880" cy="5829299"/>
          </a:xfrm>
        </p:spPr>
        <p:txBody>
          <a:bodyPr>
            <a:normAutofit lnSpcReduction="10000"/>
          </a:bodyPr>
          <a:lstStyle/>
          <a:p>
            <a:pPr algn="just"/>
            <a:r>
              <a:rPr lang="en-GB" dirty="0"/>
              <a:t>The same rule applies in corporate authorships, involving organizations, government and non-governmental agencies, corporations, associations, and other unions; especially for such corporate authorships whose names are too lengthy; in which case, the full name would be written only at the first instance in the body text and then abbreviated in subsequent instances. If they are not too long, however, they may be repeated in their full forms.</a:t>
            </a:r>
            <a:endParaRPr lang="en-US" dirty="0"/>
          </a:p>
          <a:p>
            <a:pPr algn="just"/>
            <a:r>
              <a:rPr lang="en-US" b="1" dirty="0"/>
              <a:t>Example 1</a:t>
            </a:r>
            <a:endParaRPr lang="en-US" dirty="0"/>
          </a:p>
          <a:p>
            <a:pPr algn="just"/>
            <a:r>
              <a:rPr lang="en-US" dirty="0"/>
              <a:t>When first cited: -</a:t>
            </a:r>
          </a:p>
          <a:p>
            <a:pPr algn="just"/>
            <a:r>
              <a:rPr lang="en-US" i="1" dirty="0"/>
              <a:t>United Nations Educational Scientific and Cultural Organization (2010)</a:t>
            </a:r>
            <a:endParaRPr lang="en-US" dirty="0"/>
          </a:p>
          <a:p>
            <a:pPr algn="just"/>
            <a:r>
              <a:rPr lang="en-US" dirty="0"/>
              <a:t>When subsequently cited: -</a:t>
            </a:r>
          </a:p>
          <a:p>
            <a:pPr algn="just"/>
            <a:r>
              <a:rPr lang="en-US" i="1" dirty="0"/>
              <a:t>UNESCO (2010)</a:t>
            </a:r>
            <a:endParaRPr lang="en-US" dirty="0"/>
          </a:p>
          <a:p>
            <a:pPr algn="just"/>
            <a:r>
              <a:rPr lang="en-US" i="1" dirty="0"/>
              <a:t>or</a:t>
            </a:r>
            <a:endParaRPr lang="en-US" dirty="0"/>
          </a:p>
          <a:p>
            <a:pPr algn="just"/>
            <a:r>
              <a:rPr lang="en-US" i="1" dirty="0"/>
              <a:t>(UNESCO, 2010)</a:t>
            </a:r>
            <a:endParaRPr lang="en-US" dirty="0"/>
          </a:p>
        </p:txBody>
      </p:sp>
    </p:spTree>
    <p:extLst>
      <p:ext uri="{BB962C8B-B14F-4D97-AF65-F5344CB8AC3E}">
        <p14:creationId xmlns:p14="http://schemas.microsoft.com/office/powerpoint/2010/main" val="3946278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0"/>
            <a:ext cx="10850880" cy="876300"/>
          </a:xfrm>
        </p:spPr>
        <p:txBody>
          <a:bodyPr/>
          <a:lstStyle/>
          <a:p>
            <a:r>
              <a:rPr lang="en-US" b="1" i="1" dirty="0"/>
              <a:t>Citing Several Works of an Author</a:t>
            </a:r>
            <a:endParaRPr lang="en-US" dirty="0"/>
          </a:p>
        </p:txBody>
      </p:sp>
      <p:sp>
        <p:nvSpPr>
          <p:cNvPr id="3" name="Content Placeholder 2"/>
          <p:cNvSpPr>
            <a:spLocks noGrp="1"/>
          </p:cNvSpPr>
          <p:nvPr>
            <p:ph idx="1"/>
          </p:nvPr>
        </p:nvSpPr>
        <p:spPr>
          <a:xfrm>
            <a:off x="502920" y="876300"/>
            <a:ext cx="10584180" cy="5981699"/>
          </a:xfrm>
        </p:spPr>
        <p:txBody>
          <a:bodyPr>
            <a:normAutofit/>
          </a:bodyPr>
          <a:lstStyle/>
          <a:p>
            <a:r>
              <a:rPr lang="en-US" dirty="0"/>
              <a:t>When citing several works of an author, which have been used in the present work, the dates of publication become the main distinguishing element. </a:t>
            </a:r>
            <a:r>
              <a:rPr lang="en-GB" b="1" dirty="0"/>
              <a:t>Examples</a:t>
            </a:r>
            <a:endParaRPr lang="en-US" b="1" dirty="0"/>
          </a:p>
          <a:p>
            <a:r>
              <a:rPr lang="en-US" i="1" dirty="0" err="1"/>
              <a:t>Olanrewaju</a:t>
            </a:r>
            <a:r>
              <a:rPr lang="en-US" i="1" dirty="0"/>
              <a:t> (2006)</a:t>
            </a:r>
            <a:endParaRPr lang="en-US" dirty="0"/>
          </a:p>
          <a:p>
            <a:r>
              <a:rPr lang="en-US" i="1" dirty="0" err="1"/>
              <a:t>Olanrewaju</a:t>
            </a:r>
            <a:r>
              <a:rPr lang="en-US" i="1" dirty="0"/>
              <a:t> (2009)</a:t>
            </a:r>
            <a:endParaRPr lang="en-US" dirty="0"/>
          </a:p>
          <a:p>
            <a:r>
              <a:rPr lang="en-US" i="1" dirty="0" err="1"/>
              <a:t>Olanrewaju</a:t>
            </a:r>
            <a:r>
              <a:rPr lang="en-US" i="1" dirty="0"/>
              <a:t> (2011)</a:t>
            </a:r>
            <a:endParaRPr lang="en-US" dirty="0"/>
          </a:p>
          <a:p>
            <a:r>
              <a:rPr lang="en-US" i="1" dirty="0"/>
              <a:t>or</a:t>
            </a:r>
            <a:endParaRPr lang="en-US" dirty="0"/>
          </a:p>
          <a:p>
            <a:r>
              <a:rPr lang="en-US" i="1" dirty="0" err="1"/>
              <a:t>Olanrewaju</a:t>
            </a:r>
            <a:r>
              <a:rPr lang="en-US" i="1" dirty="0"/>
              <a:t> (2006a)</a:t>
            </a:r>
            <a:endParaRPr lang="en-US" dirty="0"/>
          </a:p>
          <a:p>
            <a:r>
              <a:rPr lang="en-US" i="1" dirty="0" err="1"/>
              <a:t>Olanrewaju</a:t>
            </a:r>
            <a:r>
              <a:rPr lang="en-US" i="1" dirty="0"/>
              <a:t> (2006b)</a:t>
            </a:r>
            <a:endParaRPr lang="en-US" dirty="0"/>
          </a:p>
          <a:p>
            <a:r>
              <a:rPr lang="en-US" i="1" dirty="0" err="1"/>
              <a:t>Olanrewaju</a:t>
            </a:r>
            <a:r>
              <a:rPr lang="en-US" i="1" dirty="0"/>
              <a:t> (2006c)</a:t>
            </a:r>
            <a:endParaRPr lang="en-US" dirty="0">
              <a:effectLst/>
            </a:endParaRPr>
          </a:p>
        </p:txBody>
      </p:sp>
    </p:spTree>
    <p:extLst>
      <p:ext uri="{BB962C8B-B14F-4D97-AF65-F5344CB8AC3E}">
        <p14:creationId xmlns:p14="http://schemas.microsoft.com/office/powerpoint/2010/main" val="362831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0"/>
            <a:ext cx="10850880" cy="807720"/>
          </a:xfrm>
        </p:spPr>
        <p:txBody>
          <a:bodyPr/>
          <a:lstStyle/>
          <a:p>
            <a:pPr algn="ctr"/>
            <a:r>
              <a:rPr lang="en-US" b="1" i="1" dirty="0"/>
              <a:t>Citing Several Works of an Author</a:t>
            </a:r>
            <a:endParaRPr lang="en-US" dirty="0"/>
          </a:p>
        </p:txBody>
      </p:sp>
      <p:sp>
        <p:nvSpPr>
          <p:cNvPr id="3" name="Content Placeholder 2"/>
          <p:cNvSpPr>
            <a:spLocks noGrp="1"/>
          </p:cNvSpPr>
          <p:nvPr>
            <p:ph idx="1"/>
          </p:nvPr>
        </p:nvSpPr>
        <p:spPr>
          <a:xfrm>
            <a:off x="502920" y="1028700"/>
            <a:ext cx="10850880" cy="5623559"/>
          </a:xfrm>
        </p:spPr>
        <p:txBody>
          <a:bodyPr>
            <a:normAutofit/>
          </a:bodyPr>
          <a:lstStyle/>
          <a:p>
            <a:r>
              <a:rPr lang="en-US" sz="2800" dirty="0"/>
              <a:t>The chronological arrangement as shown above should be the determining factor when writing out the references, regardless of how they occur in the body of the work. </a:t>
            </a:r>
          </a:p>
          <a:p>
            <a:pPr marL="0" indent="0">
              <a:buNone/>
            </a:pPr>
            <a:r>
              <a:rPr lang="en-GB" sz="2800" b="1" dirty="0"/>
              <a:t>Example</a:t>
            </a:r>
            <a:endParaRPr lang="en-US" sz="2800" b="1" dirty="0"/>
          </a:p>
          <a:p>
            <a:r>
              <a:rPr lang="en-US" sz="2800" i="1" dirty="0" err="1"/>
              <a:t>Olanrewaju</a:t>
            </a:r>
            <a:r>
              <a:rPr lang="en-US" sz="2800" i="1" dirty="0"/>
              <a:t> (2006, 2009, 2011)</a:t>
            </a:r>
            <a:endParaRPr lang="en-US" sz="2800" dirty="0"/>
          </a:p>
          <a:p>
            <a:r>
              <a:rPr lang="en-US" sz="2800" dirty="0"/>
              <a:t>or</a:t>
            </a:r>
          </a:p>
          <a:p>
            <a:r>
              <a:rPr lang="en-US" sz="2800" i="1" dirty="0"/>
              <a:t>(</a:t>
            </a:r>
            <a:r>
              <a:rPr lang="en-US" sz="2800" i="1" dirty="0" err="1"/>
              <a:t>Olanrewaju</a:t>
            </a:r>
            <a:r>
              <a:rPr lang="en-US" sz="2800" i="1" dirty="0"/>
              <a:t>, 2006, 2009, 2011)</a:t>
            </a:r>
            <a:endParaRPr lang="en-US" sz="2800" dirty="0"/>
          </a:p>
          <a:p>
            <a:r>
              <a:rPr lang="en-US" sz="2800" dirty="0"/>
              <a:t>An important point to note here is that such works, though written by the same author, have different contents. They are only considered together because of a common idea which runs through them, that the present work finds relevant.</a:t>
            </a:r>
          </a:p>
        </p:txBody>
      </p:sp>
    </p:spTree>
    <p:extLst>
      <p:ext uri="{BB962C8B-B14F-4D97-AF65-F5344CB8AC3E}">
        <p14:creationId xmlns:p14="http://schemas.microsoft.com/office/powerpoint/2010/main" val="2494250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120" y="381000"/>
            <a:ext cx="10393680" cy="899160"/>
          </a:xfrm>
        </p:spPr>
        <p:txBody>
          <a:bodyPr>
            <a:normAutofit fontScale="90000"/>
          </a:bodyPr>
          <a:lstStyle/>
          <a:p>
            <a:pPr algn="ctr"/>
            <a:r>
              <a:rPr lang="en-US" b="1" i="1" dirty="0"/>
              <a:t>Citing Works of the Same Year</a:t>
            </a:r>
            <a:br>
              <a:rPr lang="en-US" dirty="0"/>
            </a:br>
            <a:endParaRPr lang="en-US" dirty="0"/>
          </a:p>
        </p:txBody>
      </p:sp>
      <p:sp>
        <p:nvSpPr>
          <p:cNvPr id="3" name="Content Placeholder 2"/>
          <p:cNvSpPr>
            <a:spLocks noGrp="1"/>
          </p:cNvSpPr>
          <p:nvPr>
            <p:ph idx="1"/>
          </p:nvPr>
        </p:nvSpPr>
        <p:spPr>
          <a:xfrm>
            <a:off x="960120" y="777240"/>
            <a:ext cx="10393680" cy="5693281"/>
          </a:xfrm>
        </p:spPr>
        <p:txBody>
          <a:bodyPr>
            <a:normAutofit/>
          </a:bodyPr>
          <a:lstStyle/>
          <a:p>
            <a:pPr algn="just"/>
            <a:r>
              <a:rPr lang="en-US" sz="2800" dirty="0"/>
              <a:t>Similar to the above is a situation whereby two or more works are published the same year either by the same or several authors. The rule regarding this stipulates that such works be arranged in the order of the alphabets a, b, c, d etc. which would be appended to the years of publication.</a:t>
            </a:r>
          </a:p>
          <a:p>
            <a:pPr algn="just"/>
            <a:endParaRPr lang="en-US" sz="2800" dirty="0"/>
          </a:p>
          <a:p>
            <a:pPr algn="just"/>
            <a:r>
              <a:rPr lang="en-GB" sz="2800" b="1" dirty="0"/>
              <a:t>Example 1</a:t>
            </a:r>
            <a:endParaRPr lang="en-US" sz="2800" b="1" dirty="0"/>
          </a:p>
          <a:p>
            <a:pPr algn="just"/>
            <a:r>
              <a:rPr lang="en-US" sz="2800" i="1" dirty="0" err="1"/>
              <a:t>Olanrewaju</a:t>
            </a:r>
            <a:r>
              <a:rPr lang="en-US" sz="2800" i="1" dirty="0"/>
              <a:t> (2002a, 2002b, 2002c, 2002d)</a:t>
            </a:r>
            <a:endParaRPr lang="en-US" sz="2800" dirty="0"/>
          </a:p>
          <a:p>
            <a:pPr algn="just"/>
            <a:r>
              <a:rPr lang="en-US" sz="2800" dirty="0"/>
              <a:t>or</a:t>
            </a:r>
          </a:p>
          <a:p>
            <a:pPr algn="just"/>
            <a:r>
              <a:rPr lang="en-US" sz="2800" i="1" dirty="0"/>
              <a:t>(</a:t>
            </a:r>
            <a:r>
              <a:rPr lang="en-US" sz="2800" i="1" dirty="0" err="1"/>
              <a:t>Olanrewaju</a:t>
            </a:r>
            <a:r>
              <a:rPr lang="en-US" sz="2800" i="1" dirty="0"/>
              <a:t> 2002a, 2002b, 2002c, 2002d)</a:t>
            </a:r>
            <a:endParaRPr lang="en-US" sz="2800" dirty="0"/>
          </a:p>
        </p:txBody>
      </p:sp>
    </p:spTree>
    <p:extLst>
      <p:ext uri="{BB962C8B-B14F-4D97-AF65-F5344CB8AC3E}">
        <p14:creationId xmlns:p14="http://schemas.microsoft.com/office/powerpoint/2010/main" val="97072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940" y="434340"/>
            <a:ext cx="9372600" cy="830580"/>
          </a:xfrm>
        </p:spPr>
        <p:txBody>
          <a:bodyPr/>
          <a:lstStyle/>
          <a:p>
            <a:r>
              <a:rPr lang="en-US" b="1" i="1" dirty="0"/>
              <a:t>Citing Works without Authors</a:t>
            </a:r>
            <a:endParaRPr lang="en-US" dirty="0">
              <a:effectLst/>
            </a:endParaRPr>
          </a:p>
        </p:txBody>
      </p:sp>
      <p:sp>
        <p:nvSpPr>
          <p:cNvPr id="3" name="Content Placeholder 2"/>
          <p:cNvSpPr>
            <a:spLocks noGrp="1"/>
          </p:cNvSpPr>
          <p:nvPr>
            <p:ph idx="1"/>
          </p:nvPr>
        </p:nvSpPr>
        <p:spPr>
          <a:xfrm>
            <a:off x="179070" y="1621659"/>
            <a:ext cx="11593830" cy="4483101"/>
          </a:xfrm>
        </p:spPr>
        <p:txBody>
          <a:bodyPr>
            <a:normAutofit/>
          </a:bodyPr>
          <a:lstStyle/>
          <a:p>
            <a:pPr algn="just"/>
            <a:r>
              <a:rPr lang="en-US" sz="2800" dirty="0"/>
              <a:t>If the work has no author, as in the case of some newspaper and magazine writings or other classical, anonymous writings, the source title becomes the issue in focus.</a:t>
            </a:r>
          </a:p>
          <a:p>
            <a:pPr marL="0" indent="0" algn="just">
              <a:buNone/>
            </a:pPr>
            <a:endParaRPr lang="en-US" sz="2800" b="1" dirty="0"/>
          </a:p>
          <a:p>
            <a:pPr algn="just"/>
            <a:r>
              <a:rPr lang="en-GB" sz="2800" b="1" dirty="0"/>
              <a:t>Example 1</a:t>
            </a:r>
            <a:endParaRPr lang="en-US" sz="2800" b="1" dirty="0"/>
          </a:p>
          <a:p>
            <a:pPr algn="just"/>
            <a:r>
              <a:rPr lang="en-US" sz="2800" i="1" dirty="0"/>
              <a:t>In one of its editorial columns, The Nation (2012) made a passionate appeal to the Federal Government to reconsider its current embargo on employment.</a:t>
            </a:r>
            <a:endParaRPr lang="en-US" sz="2800" dirty="0"/>
          </a:p>
        </p:txBody>
      </p:sp>
    </p:spTree>
    <p:extLst>
      <p:ext uri="{BB962C8B-B14F-4D97-AF65-F5344CB8AC3E}">
        <p14:creationId xmlns:p14="http://schemas.microsoft.com/office/powerpoint/2010/main" val="190772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7260" y="365760"/>
            <a:ext cx="10302240" cy="716280"/>
          </a:xfrm>
        </p:spPr>
        <p:txBody>
          <a:bodyPr/>
          <a:lstStyle/>
          <a:p>
            <a:pPr algn="ctr"/>
            <a:r>
              <a:rPr lang="en-US" b="1" i="1" dirty="0"/>
              <a:t>Citing Internet Sources</a:t>
            </a:r>
            <a:endParaRPr lang="en-US" dirty="0"/>
          </a:p>
        </p:txBody>
      </p:sp>
      <p:sp>
        <p:nvSpPr>
          <p:cNvPr id="3" name="Content Placeholder 2"/>
          <p:cNvSpPr>
            <a:spLocks noGrp="1"/>
          </p:cNvSpPr>
          <p:nvPr>
            <p:ph idx="1"/>
          </p:nvPr>
        </p:nvSpPr>
        <p:spPr>
          <a:xfrm>
            <a:off x="396240" y="1089660"/>
            <a:ext cx="11384280" cy="5410200"/>
          </a:xfrm>
        </p:spPr>
        <p:txBody>
          <a:bodyPr>
            <a:normAutofit/>
          </a:bodyPr>
          <a:lstStyle/>
          <a:p>
            <a:pPr algn="just"/>
            <a:r>
              <a:rPr lang="en-GB" sz="2800" dirty="0"/>
              <a:t>Citing sources from the Internet is only slightly different from the others, especially when the author’s name is provided. Where this does not exist, however, (as is sometimes the case), the site address from where the information was provided becomes the reference point.</a:t>
            </a:r>
            <a:endParaRPr lang="en-US" sz="2800" dirty="0"/>
          </a:p>
          <a:p>
            <a:pPr algn="just"/>
            <a:r>
              <a:rPr lang="en-GB" sz="2800" b="1" dirty="0"/>
              <a:t>Example 1</a:t>
            </a:r>
            <a:endParaRPr lang="en-US" sz="2800" b="1" dirty="0"/>
          </a:p>
          <a:p>
            <a:pPr algn="just"/>
            <a:r>
              <a:rPr lang="en-US" sz="2800" i="1" dirty="0"/>
              <a:t>While contributing to the discourse on what the essential components of information are, </a:t>
            </a:r>
            <a:r>
              <a:rPr lang="en-US" sz="2800" i="1" dirty="0" err="1"/>
              <a:t>Opara</a:t>
            </a:r>
            <a:r>
              <a:rPr lang="en-US" sz="2800" i="1" dirty="0"/>
              <a:t> (2003) states that …</a:t>
            </a:r>
            <a:endParaRPr lang="en-US" sz="2800" b="1" dirty="0"/>
          </a:p>
          <a:p>
            <a:pPr algn="just"/>
            <a:r>
              <a:rPr lang="en-GB" sz="2800" b="1" dirty="0"/>
              <a:t>Example 2</a:t>
            </a:r>
            <a:endParaRPr lang="en-US" sz="2800" b="1" dirty="0"/>
          </a:p>
          <a:p>
            <a:pPr algn="just"/>
            <a:r>
              <a:rPr lang="en-US" sz="2800" i="1" dirty="0"/>
              <a:t>Sometimes, the review of literature can highlight the gaps and weaknesses in previous studies in order to justify a new study (http://</a:t>
            </a:r>
            <a:r>
              <a:rPr lang="en-US" sz="2800" i="1" u="sng" dirty="0">
                <a:hlinkClick r:id="rId2"/>
              </a:rPr>
              <a:t>www.into</a:t>
            </a:r>
            <a:r>
              <a:rPr lang="en-US" sz="2800" i="1" dirty="0"/>
              <a:t>-today.com, 2003).</a:t>
            </a:r>
            <a:endParaRPr lang="en-US" sz="2800" dirty="0"/>
          </a:p>
          <a:p>
            <a:pPr algn="just"/>
            <a:endParaRPr lang="en-US" sz="2800" dirty="0"/>
          </a:p>
        </p:txBody>
      </p:sp>
    </p:spTree>
    <p:extLst>
      <p:ext uri="{BB962C8B-B14F-4D97-AF65-F5344CB8AC3E}">
        <p14:creationId xmlns:p14="http://schemas.microsoft.com/office/powerpoint/2010/main" val="760329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182880"/>
            <a:ext cx="10119360" cy="784860"/>
          </a:xfrm>
        </p:spPr>
        <p:txBody>
          <a:bodyPr>
            <a:normAutofit/>
          </a:bodyPr>
          <a:lstStyle/>
          <a:p>
            <a:pPr algn="ctr"/>
            <a:r>
              <a:rPr lang="en-US" b="1" dirty="0"/>
              <a:t>Referencing Samples</a:t>
            </a:r>
            <a:endParaRPr lang="en-US" dirty="0">
              <a:effectLst/>
            </a:endParaRPr>
          </a:p>
        </p:txBody>
      </p:sp>
      <p:sp>
        <p:nvSpPr>
          <p:cNvPr id="3" name="Content Placeholder 2"/>
          <p:cNvSpPr>
            <a:spLocks noGrp="1"/>
          </p:cNvSpPr>
          <p:nvPr>
            <p:ph idx="1"/>
          </p:nvPr>
        </p:nvSpPr>
        <p:spPr>
          <a:xfrm>
            <a:off x="640080" y="967740"/>
            <a:ext cx="11018520" cy="5547359"/>
          </a:xfrm>
        </p:spPr>
        <p:txBody>
          <a:bodyPr>
            <a:noAutofit/>
          </a:bodyPr>
          <a:lstStyle/>
          <a:p>
            <a:r>
              <a:rPr lang="en-US" sz="2800" b="1" dirty="0"/>
              <a:t>Edited Work</a:t>
            </a:r>
            <a:endParaRPr lang="en-US" sz="2800" dirty="0"/>
          </a:p>
          <a:p>
            <a:r>
              <a:rPr lang="en-US" sz="2800" dirty="0" err="1"/>
              <a:t>Zainab</a:t>
            </a:r>
            <a:r>
              <a:rPr lang="en-US" sz="2800" dirty="0"/>
              <a:t>, B. F. (2010). </a:t>
            </a:r>
            <a:r>
              <a:rPr lang="en-US" sz="2800" i="1" dirty="0"/>
              <a:t>“The Nature and Use of Serials”</a:t>
            </a:r>
            <a:r>
              <a:rPr lang="en-US" sz="2800" dirty="0"/>
              <a:t>. In B. B. </a:t>
            </a:r>
            <a:r>
              <a:rPr lang="en-US" sz="2800" dirty="0" err="1"/>
              <a:t>Ayodele</a:t>
            </a:r>
            <a:r>
              <a:rPr lang="en-US" sz="2800" dirty="0"/>
              <a:t> &amp; A.O. </a:t>
            </a:r>
            <a:r>
              <a:rPr lang="en-US" sz="2800" dirty="0" err="1"/>
              <a:t>Issa</a:t>
            </a:r>
            <a:r>
              <a:rPr lang="en-US" sz="2800" dirty="0"/>
              <a:t> (eds.) </a:t>
            </a:r>
            <a:r>
              <a:rPr lang="en-US" sz="2800" i="1" dirty="0"/>
              <a:t>Library and Information Science: An Introductory Text</a:t>
            </a:r>
            <a:r>
              <a:rPr lang="en-US" sz="2800" dirty="0"/>
              <a:t>. 2</a:t>
            </a:r>
            <a:r>
              <a:rPr lang="en-US" sz="2800" baseline="30000" dirty="0"/>
              <a:t>nd</a:t>
            </a:r>
            <a:r>
              <a:rPr lang="en-US" sz="2800" dirty="0"/>
              <a:t> ed. Lagos: University of Lagos Press. 42-59.</a:t>
            </a:r>
          </a:p>
          <a:p>
            <a:r>
              <a:rPr lang="en-US" sz="2800" b="1" dirty="0"/>
              <a:t>Unedited Work</a:t>
            </a:r>
            <a:endParaRPr lang="en-US" sz="2800" dirty="0"/>
          </a:p>
          <a:p>
            <a:r>
              <a:rPr lang="en-US" sz="2800" dirty="0" err="1"/>
              <a:t>Aliyu</a:t>
            </a:r>
            <a:r>
              <a:rPr lang="en-US" sz="2800" dirty="0"/>
              <a:t>, </a:t>
            </a:r>
            <a:r>
              <a:rPr lang="en-US" sz="2800" dirty="0" err="1"/>
              <a:t>M.B</a:t>
            </a:r>
            <a:r>
              <a:rPr lang="en-US" sz="2800" dirty="0"/>
              <a:t>. (2012). </a:t>
            </a:r>
            <a:r>
              <a:rPr lang="en-US" sz="2800" i="1" dirty="0"/>
              <a:t>A Beginner’s Text on Librarianship</a:t>
            </a:r>
            <a:r>
              <a:rPr lang="en-US" sz="2800" dirty="0"/>
              <a:t>. Essential Text for Library School Students in Nigeria. Offa: </a:t>
            </a:r>
            <a:r>
              <a:rPr lang="en-US" sz="2800" dirty="0" err="1"/>
              <a:t>Wunmi</a:t>
            </a:r>
            <a:r>
              <a:rPr lang="en-US" sz="2800" dirty="0"/>
              <a:t> Commercial Press.</a:t>
            </a:r>
          </a:p>
          <a:p>
            <a:r>
              <a:rPr lang="en-US" sz="2800" b="1" dirty="0"/>
              <a:t>Joint Authorship</a:t>
            </a:r>
            <a:endParaRPr lang="en-US" sz="2800" dirty="0"/>
          </a:p>
          <a:p>
            <a:r>
              <a:rPr lang="en-US" sz="2800" dirty="0" err="1"/>
              <a:t>Adeyemo</a:t>
            </a:r>
            <a:r>
              <a:rPr lang="en-US" sz="2800" dirty="0"/>
              <a:t>, S.A. &amp; </a:t>
            </a:r>
            <a:r>
              <a:rPr lang="en-US" sz="2800" dirty="0" err="1"/>
              <a:t>Amusan</a:t>
            </a:r>
            <a:r>
              <a:rPr lang="en-US" sz="2800" dirty="0"/>
              <a:t>, B. (2011). </a:t>
            </a:r>
            <a:r>
              <a:rPr lang="en-US" sz="2800" i="1" dirty="0"/>
              <a:t>Library and Information Science: An Introductory Text</a:t>
            </a:r>
            <a:r>
              <a:rPr lang="en-US" sz="2800" dirty="0"/>
              <a:t>. Offa Dee Root. 10.</a:t>
            </a:r>
          </a:p>
        </p:txBody>
      </p:sp>
    </p:spTree>
    <p:extLst>
      <p:ext uri="{BB962C8B-B14F-4D97-AF65-F5344CB8AC3E}">
        <p14:creationId xmlns:p14="http://schemas.microsoft.com/office/powerpoint/2010/main" val="367997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0"/>
            <a:ext cx="10119360" cy="784860"/>
          </a:xfrm>
        </p:spPr>
        <p:txBody>
          <a:bodyPr>
            <a:normAutofit/>
          </a:bodyPr>
          <a:lstStyle/>
          <a:p>
            <a:pPr algn="ctr"/>
            <a:r>
              <a:rPr lang="en-US" b="1" dirty="0"/>
              <a:t>Referencing Samples</a:t>
            </a:r>
            <a:endParaRPr lang="en-US" dirty="0">
              <a:effectLst/>
            </a:endParaRPr>
          </a:p>
        </p:txBody>
      </p:sp>
      <p:sp>
        <p:nvSpPr>
          <p:cNvPr id="3" name="Content Placeholder 2"/>
          <p:cNvSpPr>
            <a:spLocks noGrp="1"/>
          </p:cNvSpPr>
          <p:nvPr>
            <p:ph idx="1"/>
          </p:nvPr>
        </p:nvSpPr>
        <p:spPr>
          <a:xfrm>
            <a:off x="320040" y="777240"/>
            <a:ext cx="11658600" cy="6080760"/>
          </a:xfrm>
        </p:spPr>
        <p:txBody>
          <a:bodyPr>
            <a:noAutofit/>
          </a:bodyPr>
          <a:lstStyle/>
          <a:p>
            <a:r>
              <a:rPr lang="en-US" sz="2800" b="1" dirty="0"/>
              <a:t>Seminar/Conference Paper</a:t>
            </a:r>
            <a:endParaRPr lang="en-US" sz="2800" dirty="0"/>
          </a:p>
          <a:p>
            <a:r>
              <a:rPr lang="en-US" sz="2800" dirty="0" err="1"/>
              <a:t>Abdulkadir</a:t>
            </a:r>
            <a:r>
              <a:rPr lang="en-US" sz="2800" dirty="0"/>
              <a:t>, O. L. (2011). </a:t>
            </a:r>
            <a:r>
              <a:rPr lang="en-US" sz="2800" i="1" dirty="0"/>
              <a:t>“Social mobilization through the broadcast media for national integration and development”</a:t>
            </a:r>
            <a:r>
              <a:rPr lang="en-US" sz="2800" dirty="0"/>
              <a:t>. A paper presented at the 1</a:t>
            </a:r>
            <a:r>
              <a:rPr lang="en-US" sz="2800" baseline="30000" dirty="0"/>
              <a:t>st</a:t>
            </a:r>
            <a:r>
              <a:rPr lang="en-US" sz="2800" dirty="0"/>
              <a:t> National Conference of the School of General Studies held at the Federal Polytechnic, Offa. 23</a:t>
            </a:r>
            <a:r>
              <a:rPr lang="en-US" sz="2800" baseline="30000" dirty="0"/>
              <a:t>rd_</a:t>
            </a:r>
            <a:r>
              <a:rPr lang="en-US" sz="2800" dirty="0"/>
              <a:t>25</a:t>
            </a:r>
            <a:r>
              <a:rPr lang="en-US" sz="2800" baseline="30000" dirty="0"/>
              <a:t>th</a:t>
            </a:r>
            <a:r>
              <a:rPr lang="en-US" sz="2800" dirty="0"/>
              <a:t> March. P. 4.</a:t>
            </a:r>
          </a:p>
          <a:p>
            <a:r>
              <a:rPr lang="en-US" sz="2800" b="1" dirty="0"/>
              <a:t>Journal Paper</a:t>
            </a:r>
            <a:endParaRPr lang="en-US" sz="2800" dirty="0"/>
          </a:p>
          <a:p>
            <a:r>
              <a:rPr lang="en-US" sz="2800" dirty="0" err="1"/>
              <a:t>Oyinloye</a:t>
            </a:r>
            <a:r>
              <a:rPr lang="en-US" sz="2800" dirty="0"/>
              <a:t>, A .M. (2008). </a:t>
            </a:r>
            <a:r>
              <a:rPr lang="en-US" sz="2800" i="1" dirty="0"/>
              <a:t>“The Internet: Challenges for Academic Libraries in Nigeria”</a:t>
            </a:r>
            <a:r>
              <a:rPr lang="en-US" sz="2800" dirty="0"/>
              <a:t>. </a:t>
            </a:r>
          </a:p>
          <a:p>
            <a:r>
              <a:rPr lang="en-US" sz="2800" i="1" dirty="0"/>
              <a:t>Focus on International and Comparative Librarianship</a:t>
            </a:r>
            <a:r>
              <a:rPr lang="en-US" sz="2800" dirty="0"/>
              <a:t>. 29 (3). 146-151.</a:t>
            </a:r>
          </a:p>
          <a:p>
            <a:r>
              <a:rPr lang="en-US" sz="2800" b="1" dirty="0"/>
              <a:t>Newspaper/Magazine (With Author)</a:t>
            </a:r>
            <a:endParaRPr lang="en-US" sz="2800" dirty="0"/>
          </a:p>
          <a:p>
            <a:r>
              <a:rPr lang="en-US" sz="2800" dirty="0" err="1"/>
              <a:t>Jibade</a:t>
            </a:r>
            <a:r>
              <a:rPr lang="en-US" sz="2800" dirty="0"/>
              <a:t>, </a:t>
            </a:r>
            <a:r>
              <a:rPr lang="en-US" sz="2800" dirty="0" err="1"/>
              <a:t>O.M</a:t>
            </a:r>
            <a:r>
              <a:rPr lang="en-US" sz="2800" dirty="0"/>
              <a:t>. (1996). </a:t>
            </a:r>
            <a:r>
              <a:rPr lang="en-US" sz="2800" i="1" dirty="0"/>
              <a:t>“Presidential Primaries: The Rigging Game”</a:t>
            </a:r>
            <a:r>
              <a:rPr lang="en-US" sz="2800" dirty="0"/>
              <a:t>. </a:t>
            </a:r>
            <a:r>
              <a:rPr lang="en-US" sz="2800" u="sng" dirty="0"/>
              <a:t>Tell</a:t>
            </a:r>
            <a:r>
              <a:rPr lang="en-US" sz="2800" dirty="0"/>
              <a:t>, 34. August 24. 11-13</a:t>
            </a:r>
          </a:p>
        </p:txBody>
      </p:sp>
    </p:spTree>
    <p:extLst>
      <p:ext uri="{BB962C8B-B14F-4D97-AF65-F5344CB8AC3E}">
        <p14:creationId xmlns:p14="http://schemas.microsoft.com/office/powerpoint/2010/main" val="1861126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182880"/>
            <a:ext cx="10119360" cy="784860"/>
          </a:xfrm>
        </p:spPr>
        <p:txBody>
          <a:bodyPr>
            <a:normAutofit/>
          </a:bodyPr>
          <a:lstStyle/>
          <a:p>
            <a:pPr algn="ctr"/>
            <a:r>
              <a:rPr lang="en-US" b="1" dirty="0"/>
              <a:t>Referencing Samples</a:t>
            </a:r>
            <a:endParaRPr lang="en-US" dirty="0">
              <a:effectLst/>
            </a:endParaRPr>
          </a:p>
        </p:txBody>
      </p:sp>
      <p:sp>
        <p:nvSpPr>
          <p:cNvPr id="3" name="Content Placeholder 2"/>
          <p:cNvSpPr>
            <a:spLocks noGrp="1"/>
          </p:cNvSpPr>
          <p:nvPr>
            <p:ph idx="1"/>
          </p:nvPr>
        </p:nvSpPr>
        <p:spPr>
          <a:xfrm>
            <a:off x="640080" y="967741"/>
            <a:ext cx="10713720" cy="5502780"/>
          </a:xfrm>
        </p:spPr>
        <p:txBody>
          <a:bodyPr>
            <a:normAutofit fontScale="92500" lnSpcReduction="20000"/>
          </a:bodyPr>
          <a:lstStyle/>
          <a:p>
            <a:r>
              <a:rPr lang="en-US" b="1" dirty="0"/>
              <a:t>Without Author</a:t>
            </a:r>
            <a:endParaRPr lang="en-US" dirty="0"/>
          </a:p>
          <a:p>
            <a:r>
              <a:rPr lang="en-US" i="1" dirty="0"/>
              <a:t>“Presidential Primaries: The Rigging Game” </a:t>
            </a:r>
            <a:r>
              <a:rPr lang="en-US" dirty="0"/>
              <a:t>(2003). </a:t>
            </a:r>
            <a:r>
              <a:rPr lang="en-US" u="sng" dirty="0"/>
              <a:t>Tell</a:t>
            </a:r>
            <a:r>
              <a:rPr lang="en-US" dirty="0"/>
              <a:t>, 34. August 24. 11-13.</a:t>
            </a:r>
          </a:p>
          <a:p>
            <a:r>
              <a:rPr lang="en-US" b="1" dirty="0"/>
              <a:t>Internet Resources</a:t>
            </a:r>
            <a:endParaRPr lang="en-US" dirty="0"/>
          </a:p>
          <a:p>
            <a:r>
              <a:rPr lang="en-US" b="1" dirty="0"/>
              <a:t>One Author</a:t>
            </a:r>
            <a:endParaRPr lang="en-US" dirty="0"/>
          </a:p>
          <a:p>
            <a:r>
              <a:rPr lang="en-US" dirty="0"/>
              <a:t>Salton, D.C. (1998, March). </a:t>
            </a:r>
            <a:r>
              <a:rPr lang="en-US" i="1" dirty="0"/>
              <a:t>Sex, lies and the </a:t>
            </a:r>
            <a:r>
              <a:rPr lang="en-US" i="1" dirty="0" err="1"/>
              <a:t>APA</a:t>
            </a:r>
            <a:r>
              <a:rPr lang="en-US" i="1" dirty="0"/>
              <a:t>. </a:t>
            </a:r>
            <a:r>
              <a:rPr lang="en-US" i="1" dirty="0" err="1"/>
              <a:t>Psycoloquy</a:t>
            </a:r>
            <a:r>
              <a:rPr lang="en-US" dirty="0"/>
              <a:t>. Retrieved August</a:t>
            </a:r>
          </a:p>
          <a:p>
            <a:r>
              <a:rPr lang="en-US" dirty="0"/>
              <a:t>	13, 2012, from </a:t>
            </a:r>
            <a:r>
              <a:rPr lang="en-US" u="sng" dirty="0">
                <a:hlinkClick r:id="rId2"/>
              </a:rPr>
              <a:t>http://www.lib.ncsu.edu/stacks/psycoloquy-index.html</a:t>
            </a:r>
            <a:endParaRPr lang="en-US" u="sng" dirty="0"/>
          </a:p>
          <a:p>
            <a:r>
              <a:rPr lang="en-US" b="1" dirty="0"/>
              <a:t>Three or more Authors in a Scholarly Journal (Database)</a:t>
            </a:r>
            <a:endParaRPr lang="en-US" dirty="0"/>
          </a:p>
          <a:p>
            <a:r>
              <a:rPr lang="en-US" dirty="0" err="1"/>
              <a:t>Borman</a:t>
            </a:r>
            <a:r>
              <a:rPr lang="en-US" dirty="0"/>
              <a:t>, W.C., Hanson, M. A., </a:t>
            </a:r>
            <a:r>
              <a:rPr lang="en-US" dirty="0" err="1"/>
              <a:t>Oppler</a:t>
            </a:r>
            <a:r>
              <a:rPr lang="en-US" dirty="0"/>
              <a:t>, </a:t>
            </a:r>
            <a:r>
              <a:rPr lang="en-US" dirty="0" err="1"/>
              <a:t>S.H</a:t>
            </a:r>
            <a:r>
              <a:rPr lang="en-US" dirty="0"/>
              <a:t>., </a:t>
            </a:r>
            <a:r>
              <a:rPr lang="en-US" dirty="0" err="1"/>
              <a:t>Pulakos</a:t>
            </a:r>
            <a:r>
              <a:rPr lang="en-US" dirty="0"/>
              <a:t>, </a:t>
            </a:r>
            <a:r>
              <a:rPr lang="en-US" dirty="0" err="1"/>
              <a:t>E.D</a:t>
            </a:r>
            <a:r>
              <a:rPr lang="en-US" dirty="0"/>
              <a:t>. &amp; White, L.A. (1993). </a:t>
            </a:r>
            <a:r>
              <a:rPr lang="en-US" i="1" dirty="0"/>
              <a:t>“Role of Early Supervisory Performance”</a:t>
            </a:r>
            <a:r>
              <a:rPr lang="en-US" dirty="0"/>
              <a:t>. </a:t>
            </a:r>
            <a:r>
              <a:rPr lang="en-US" u="sng" dirty="0"/>
              <a:t>Journal of Applied Psychology</a:t>
            </a:r>
            <a:r>
              <a:rPr lang="en-US" i="1" dirty="0"/>
              <a:t> </a:t>
            </a:r>
            <a:r>
              <a:rPr lang="en-US" dirty="0"/>
              <a:t>78. Pp. 443-449. Retrieved Oct. 23, 2012, from </a:t>
            </a:r>
            <a:r>
              <a:rPr lang="en-US" dirty="0" err="1"/>
              <a:t>PsycARTICLES</a:t>
            </a:r>
            <a:r>
              <a:rPr lang="en-US" dirty="0"/>
              <a:t> database</a:t>
            </a:r>
          </a:p>
          <a:p>
            <a:r>
              <a:rPr lang="en-US" dirty="0"/>
              <a:t> </a:t>
            </a:r>
          </a:p>
          <a:p>
            <a:endParaRPr lang="en-US" dirty="0"/>
          </a:p>
        </p:txBody>
      </p:sp>
    </p:spTree>
    <p:extLst>
      <p:ext uri="{BB962C8B-B14F-4D97-AF65-F5344CB8AC3E}">
        <p14:creationId xmlns:p14="http://schemas.microsoft.com/office/powerpoint/2010/main" val="850598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182880"/>
            <a:ext cx="10119360" cy="784860"/>
          </a:xfrm>
        </p:spPr>
        <p:txBody>
          <a:bodyPr>
            <a:normAutofit/>
          </a:bodyPr>
          <a:lstStyle/>
          <a:p>
            <a:pPr algn="ctr"/>
            <a:r>
              <a:rPr lang="en-US" b="1" dirty="0"/>
              <a:t>Referencing Samples</a:t>
            </a:r>
            <a:endParaRPr lang="en-US" dirty="0">
              <a:effectLst/>
            </a:endParaRPr>
          </a:p>
        </p:txBody>
      </p:sp>
      <p:sp>
        <p:nvSpPr>
          <p:cNvPr id="3" name="Content Placeholder 2"/>
          <p:cNvSpPr>
            <a:spLocks noGrp="1"/>
          </p:cNvSpPr>
          <p:nvPr>
            <p:ph idx="1"/>
          </p:nvPr>
        </p:nvSpPr>
        <p:spPr>
          <a:xfrm>
            <a:off x="365760" y="967741"/>
            <a:ext cx="11826240" cy="5502780"/>
          </a:xfrm>
        </p:spPr>
        <p:txBody>
          <a:bodyPr>
            <a:normAutofit/>
          </a:bodyPr>
          <a:lstStyle/>
          <a:p>
            <a:pPr algn="just"/>
            <a:r>
              <a:rPr lang="en-US" sz="3200" b="1" dirty="0"/>
              <a:t>e-Journal Article from the Internet</a:t>
            </a:r>
            <a:endParaRPr lang="en-US" sz="3200" dirty="0"/>
          </a:p>
          <a:p>
            <a:pPr algn="just"/>
            <a:r>
              <a:rPr lang="en-US" sz="3200" dirty="0" err="1"/>
              <a:t>vandenBos</a:t>
            </a:r>
            <a:r>
              <a:rPr lang="en-US" sz="3200" dirty="0"/>
              <a:t>, G., Knapp, S. and Doe, J. (2001) </a:t>
            </a:r>
            <a:r>
              <a:rPr lang="en-US" sz="3200" i="1" dirty="0"/>
              <a:t>“Role of Reference Elements in the</a:t>
            </a:r>
            <a:endParaRPr lang="en-US" sz="3200" dirty="0"/>
          </a:p>
          <a:p>
            <a:pPr algn="just"/>
            <a:r>
              <a:rPr lang="en-US" sz="3200" i="1" dirty="0"/>
              <a:t>Selection of Resources by Psychology Undergraduates”</a:t>
            </a:r>
            <a:r>
              <a:rPr lang="en-US" sz="3200" dirty="0"/>
              <a:t>. </a:t>
            </a:r>
            <a:r>
              <a:rPr lang="en-US" sz="3200" u="sng" dirty="0"/>
              <a:t>Journal of</a:t>
            </a:r>
            <a:endParaRPr lang="en-US" sz="3200" dirty="0"/>
          </a:p>
          <a:p>
            <a:pPr algn="just"/>
            <a:r>
              <a:rPr lang="en-US" sz="3200" u="sng" dirty="0"/>
              <a:t>Bibliographic Research</a:t>
            </a:r>
            <a:r>
              <a:rPr lang="en-US" sz="3200" i="1" dirty="0"/>
              <a:t> </a:t>
            </a:r>
            <a:r>
              <a:rPr lang="en-US" sz="3200" dirty="0"/>
              <a:t> 5. Pp. 117-123. Retrieved Oct. 13, 2008, from,</a:t>
            </a:r>
          </a:p>
          <a:p>
            <a:pPr algn="just"/>
            <a:r>
              <a:rPr lang="en-US" sz="3200" u="sng" dirty="0">
                <a:hlinkClick r:id="rId2"/>
              </a:rPr>
              <a:t>http://jbr.org/articles.html</a:t>
            </a:r>
            <a:r>
              <a:rPr lang="en-US" sz="3200" dirty="0"/>
              <a:t>.</a:t>
            </a:r>
          </a:p>
        </p:txBody>
      </p:sp>
    </p:spTree>
    <p:extLst>
      <p:ext uri="{BB962C8B-B14F-4D97-AF65-F5344CB8AC3E}">
        <p14:creationId xmlns:p14="http://schemas.microsoft.com/office/powerpoint/2010/main" val="261199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182880"/>
            <a:ext cx="10119360" cy="784860"/>
          </a:xfrm>
        </p:spPr>
        <p:txBody>
          <a:bodyPr>
            <a:normAutofit/>
          </a:bodyPr>
          <a:lstStyle/>
          <a:p>
            <a:pPr algn="ctr"/>
            <a:r>
              <a:rPr lang="en-US" b="1" dirty="0"/>
              <a:t>Referencing Samples</a:t>
            </a:r>
            <a:endParaRPr lang="en-US" dirty="0">
              <a:effectLst/>
            </a:endParaRPr>
          </a:p>
        </p:txBody>
      </p:sp>
      <p:sp>
        <p:nvSpPr>
          <p:cNvPr id="3" name="Content Placeholder 2"/>
          <p:cNvSpPr>
            <a:spLocks noGrp="1"/>
          </p:cNvSpPr>
          <p:nvPr>
            <p:ph idx="1"/>
          </p:nvPr>
        </p:nvSpPr>
        <p:spPr>
          <a:xfrm>
            <a:off x="365760" y="967741"/>
            <a:ext cx="11826240" cy="5502780"/>
          </a:xfrm>
        </p:spPr>
        <p:txBody>
          <a:bodyPr>
            <a:noAutofit/>
          </a:bodyPr>
          <a:lstStyle/>
          <a:p>
            <a:pPr algn="just"/>
            <a:r>
              <a:rPr lang="en-US" sz="2800" b="1" dirty="0"/>
              <a:t>Daily Newspaper Article</a:t>
            </a:r>
            <a:endParaRPr lang="en-US" sz="2800" dirty="0"/>
          </a:p>
          <a:p>
            <a:pPr algn="just"/>
            <a:r>
              <a:rPr lang="en-US" sz="2800" dirty="0"/>
              <a:t>Hilts, </a:t>
            </a:r>
            <a:r>
              <a:rPr lang="en-US" sz="2800" dirty="0" err="1"/>
              <a:t>P.J</a:t>
            </a:r>
            <a:r>
              <a:rPr lang="en-US" sz="2800" dirty="0"/>
              <a:t>. (1999) </a:t>
            </a:r>
            <a:r>
              <a:rPr lang="en-US" sz="2800" i="1" dirty="0"/>
              <a:t>“In Forecasting their Emotions, People Flunk Out”</a:t>
            </a:r>
            <a:r>
              <a:rPr lang="en-US" sz="2800" dirty="0"/>
              <a:t>. </a:t>
            </a:r>
            <a:r>
              <a:rPr lang="en-US" sz="2800" u="sng" dirty="0"/>
              <a:t>New York</a:t>
            </a:r>
            <a:endParaRPr lang="en-US" sz="2800" dirty="0"/>
          </a:p>
          <a:p>
            <a:pPr algn="just"/>
            <a:r>
              <a:rPr lang="en-US" sz="2800" u="sng" dirty="0"/>
              <a:t>Times</a:t>
            </a:r>
            <a:r>
              <a:rPr lang="en-US" sz="2800" i="1" dirty="0"/>
              <a:t>.</a:t>
            </a:r>
            <a:r>
              <a:rPr lang="en-US" sz="2800" dirty="0"/>
              <a:t> Feb. 16. Retrieved Nov. 21, 2000, from </a:t>
            </a:r>
            <a:r>
              <a:rPr lang="en-US" sz="2800" u="sng" dirty="0">
                <a:hlinkClick r:id="rId2"/>
              </a:rPr>
              <a:t>http://www.nytimes.com</a:t>
            </a:r>
            <a:r>
              <a:rPr lang="en-US" sz="2800" dirty="0"/>
              <a:t>.</a:t>
            </a:r>
          </a:p>
          <a:p>
            <a:pPr algn="just"/>
            <a:r>
              <a:rPr lang="en-US" sz="2800" b="1" dirty="0" err="1"/>
              <a:t>Organisation</a:t>
            </a:r>
            <a:r>
              <a:rPr lang="en-US" sz="2800" b="1" dirty="0"/>
              <a:t>/Government/Personal Web Page</a:t>
            </a:r>
            <a:endParaRPr lang="en-US" sz="2800" dirty="0"/>
          </a:p>
          <a:p>
            <a:pPr algn="just"/>
            <a:r>
              <a:rPr lang="en-US" sz="2800" dirty="0"/>
              <a:t>U.S. General Accounting Office. (1997) </a:t>
            </a:r>
            <a:r>
              <a:rPr lang="en-US" sz="2800" i="1" dirty="0"/>
              <a:t>Telemedicine: federal strategy is needed</a:t>
            </a:r>
            <a:endParaRPr lang="en-US" sz="2800" dirty="0"/>
          </a:p>
          <a:p>
            <a:pPr algn="just"/>
            <a:r>
              <a:rPr lang="en-US" sz="2800" i="1" dirty="0"/>
              <a:t>to guiding investments.</a:t>
            </a:r>
            <a:r>
              <a:rPr lang="en-US" sz="2800" dirty="0"/>
              <a:t> Publication No. GAO/</a:t>
            </a:r>
            <a:r>
              <a:rPr lang="en-US" sz="2800" dirty="0" err="1"/>
              <a:t>NSAID</a:t>
            </a:r>
            <a:r>
              <a:rPr lang="en-US" sz="2800" dirty="0"/>
              <a:t>/HEHS-97-67. Feb.</a:t>
            </a:r>
          </a:p>
          <a:p>
            <a:pPr algn="just"/>
            <a:r>
              <a:rPr lang="en-US" sz="2800" dirty="0"/>
              <a:t>Retrieved Sept. 15, 2000, from </a:t>
            </a:r>
            <a:r>
              <a:rPr lang="en-US" sz="2800" u="sng" dirty="0">
                <a:hlinkClick r:id="rId3"/>
              </a:rPr>
              <a:t>http://www.access.gpo.gov/su_docs/aces/aces160.shtml?/gao/index.html</a:t>
            </a:r>
            <a:endParaRPr lang="en-US" sz="2800" dirty="0"/>
          </a:p>
          <a:p>
            <a:pPr algn="just"/>
            <a:endParaRPr lang="en-US" sz="2800" dirty="0"/>
          </a:p>
        </p:txBody>
      </p:sp>
    </p:spTree>
    <p:extLst>
      <p:ext uri="{BB962C8B-B14F-4D97-AF65-F5344CB8AC3E}">
        <p14:creationId xmlns:p14="http://schemas.microsoft.com/office/powerpoint/2010/main" val="3561105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 y="381000"/>
            <a:ext cx="10713720" cy="1295400"/>
          </a:xfrm>
        </p:spPr>
        <p:txBody>
          <a:bodyPr>
            <a:normAutofit fontScale="90000"/>
          </a:bodyPr>
          <a:lstStyle/>
          <a:p>
            <a:pPr algn="ctr"/>
            <a:r>
              <a:rPr lang="en-US" b="1" dirty="0"/>
              <a:t>Requirements for Good Academic Paper Presentation</a:t>
            </a:r>
            <a:endParaRPr lang="en-US" dirty="0"/>
          </a:p>
        </p:txBody>
      </p:sp>
      <p:sp>
        <p:nvSpPr>
          <p:cNvPr id="3" name="Content Placeholder 2"/>
          <p:cNvSpPr>
            <a:spLocks noGrp="1"/>
          </p:cNvSpPr>
          <p:nvPr>
            <p:ph idx="1"/>
          </p:nvPr>
        </p:nvSpPr>
        <p:spPr>
          <a:xfrm>
            <a:off x="457200" y="1676401"/>
            <a:ext cx="10896600" cy="4794120"/>
          </a:xfrm>
        </p:spPr>
        <p:txBody>
          <a:bodyPr>
            <a:normAutofit/>
          </a:bodyPr>
          <a:lstStyle/>
          <a:p>
            <a:r>
              <a:rPr lang="en-US" sz="4400" dirty="0"/>
              <a:t>Some of these are:</a:t>
            </a:r>
          </a:p>
          <a:p>
            <a:pPr lvl="1"/>
            <a:r>
              <a:rPr lang="en-US" sz="4000" dirty="0"/>
              <a:t>well-written paper;</a:t>
            </a:r>
          </a:p>
          <a:p>
            <a:pPr lvl="1"/>
            <a:r>
              <a:rPr lang="en-US" sz="4000" dirty="0"/>
              <a:t>ability to “talk to the paper”;</a:t>
            </a:r>
          </a:p>
          <a:p>
            <a:pPr lvl="1"/>
            <a:r>
              <a:rPr lang="en-US" sz="4000" dirty="0"/>
              <a:t>time consciousness/management;</a:t>
            </a:r>
          </a:p>
          <a:p>
            <a:pPr lvl="1"/>
            <a:r>
              <a:rPr lang="en-US" sz="4000" dirty="0"/>
              <a:t>presenting the essential highlights only; and</a:t>
            </a:r>
          </a:p>
          <a:p>
            <a:pPr lvl="1"/>
            <a:r>
              <a:rPr lang="en-US" sz="4000" dirty="0"/>
              <a:t>deploying effective communication skills.</a:t>
            </a:r>
          </a:p>
          <a:p>
            <a:endParaRPr lang="en-US" sz="4400" dirty="0"/>
          </a:p>
        </p:txBody>
      </p:sp>
    </p:spTree>
    <p:extLst>
      <p:ext uri="{BB962C8B-B14F-4D97-AF65-F5344CB8AC3E}">
        <p14:creationId xmlns:p14="http://schemas.microsoft.com/office/powerpoint/2010/main" val="3448353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0"/>
            <a:ext cx="11772900" cy="1676400"/>
          </a:xfrm>
        </p:spPr>
        <p:txBody>
          <a:bodyPr>
            <a:normAutofit fontScale="90000"/>
          </a:bodyPr>
          <a:lstStyle/>
          <a:p>
            <a:r>
              <a:rPr lang="en-US" b="1" dirty="0"/>
              <a:t>Observed Mistakes Commonly Associated with Academic Paper Writing</a:t>
            </a:r>
            <a:br>
              <a:rPr lang="en-US" dirty="0"/>
            </a:br>
            <a:endParaRPr lang="en-US" dirty="0"/>
          </a:p>
        </p:txBody>
      </p:sp>
      <p:sp>
        <p:nvSpPr>
          <p:cNvPr id="3" name="Content Placeholder 2"/>
          <p:cNvSpPr>
            <a:spLocks noGrp="1"/>
          </p:cNvSpPr>
          <p:nvPr>
            <p:ph idx="1"/>
          </p:nvPr>
        </p:nvSpPr>
        <p:spPr>
          <a:xfrm>
            <a:off x="800100" y="1348741"/>
            <a:ext cx="10553700" cy="5121780"/>
          </a:xfrm>
        </p:spPr>
        <p:txBody>
          <a:bodyPr/>
          <a:lstStyle/>
          <a:p>
            <a:r>
              <a:rPr lang="en-US" sz="3200" dirty="0"/>
              <a:t>Some of these are:	</a:t>
            </a:r>
          </a:p>
          <a:p>
            <a:pPr lvl="1"/>
            <a:r>
              <a:rPr lang="en-US" sz="2800" dirty="0"/>
              <a:t>improper outlay of the title page;</a:t>
            </a:r>
          </a:p>
          <a:p>
            <a:pPr lvl="1"/>
            <a:r>
              <a:rPr lang="en-US" sz="2800" dirty="0"/>
              <a:t>warped idea of what the </a:t>
            </a:r>
            <a:r>
              <a:rPr lang="en-US" sz="2800" i="1" dirty="0"/>
              <a:t>Abstract</a:t>
            </a:r>
            <a:r>
              <a:rPr lang="en-US" sz="2800" dirty="0"/>
              <a:t> should contain;</a:t>
            </a:r>
          </a:p>
          <a:p>
            <a:pPr lvl="1"/>
            <a:r>
              <a:rPr lang="en-US" sz="2800" dirty="0"/>
              <a:t>confused framework of research/empirical paper as against an article;</a:t>
            </a:r>
          </a:p>
          <a:p>
            <a:pPr lvl="1"/>
            <a:r>
              <a:rPr lang="en-US" sz="2800" dirty="0"/>
              <a:t>converting lecture notes into articles;</a:t>
            </a:r>
          </a:p>
          <a:p>
            <a:pPr lvl="1"/>
            <a:r>
              <a:rPr lang="en-US" sz="2800" dirty="0"/>
              <a:t>dangerous tendency for plagiarism;</a:t>
            </a:r>
          </a:p>
          <a:p>
            <a:pPr lvl="1"/>
            <a:r>
              <a:rPr lang="en-US" sz="2800" dirty="0"/>
              <a:t>improper referencing; and</a:t>
            </a:r>
          </a:p>
          <a:p>
            <a:pPr lvl="1"/>
            <a:r>
              <a:rPr lang="en-US" sz="2800" dirty="0"/>
              <a:t>mechanical/grammatical defects</a:t>
            </a:r>
          </a:p>
          <a:p>
            <a:endParaRPr lang="en-US" dirty="0"/>
          </a:p>
        </p:txBody>
      </p:sp>
    </p:spTree>
    <p:extLst>
      <p:ext uri="{BB962C8B-B14F-4D97-AF65-F5344CB8AC3E}">
        <p14:creationId xmlns:p14="http://schemas.microsoft.com/office/powerpoint/2010/main" val="636207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42900"/>
            <a:ext cx="11430000" cy="822960"/>
          </a:xfrm>
        </p:spPr>
        <p:txBody>
          <a:bodyPr>
            <a:normAutofit fontScale="90000"/>
          </a:bodyPr>
          <a:lstStyle/>
          <a:p>
            <a:pPr algn="ctr"/>
            <a:r>
              <a:rPr lang="en-US" b="1" dirty="0"/>
              <a:t>Some Examples with the MLA Style</a:t>
            </a:r>
            <a:br>
              <a:rPr lang="en-US" dirty="0"/>
            </a:br>
            <a:endParaRPr lang="en-US" dirty="0"/>
          </a:p>
        </p:txBody>
      </p:sp>
      <p:sp>
        <p:nvSpPr>
          <p:cNvPr id="3" name="Content Placeholder 2"/>
          <p:cNvSpPr>
            <a:spLocks noGrp="1"/>
          </p:cNvSpPr>
          <p:nvPr>
            <p:ph idx="1"/>
          </p:nvPr>
        </p:nvSpPr>
        <p:spPr>
          <a:xfrm>
            <a:off x="434340" y="525780"/>
            <a:ext cx="11292840" cy="5966460"/>
          </a:xfrm>
        </p:spPr>
        <p:txBody>
          <a:bodyPr>
            <a:noAutofit/>
          </a:bodyPr>
          <a:lstStyle/>
          <a:p>
            <a:pPr marL="0" indent="0" algn="just">
              <a:buNone/>
            </a:pPr>
            <a:r>
              <a:rPr lang="en-US" b="1" dirty="0"/>
              <a:t>A book by a single author</a:t>
            </a:r>
            <a:endParaRPr lang="en-US" dirty="0"/>
          </a:p>
          <a:p>
            <a:pPr marL="0" indent="0" algn="just">
              <a:buNone/>
            </a:pPr>
            <a:r>
              <a:rPr lang="en-US" dirty="0"/>
              <a:t>1. 	Soyinka, </a:t>
            </a:r>
            <a:r>
              <a:rPr lang="en-US" dirty="0" err="1"/>
              <a:t>Wole</a:t>
            </a:r>
            <a:r>
              <a:rPr lang="en-US" dirty="0"/>
              <a:t>, The man died (London: Penguin Books Ltd, 1975).</a:t>
            </a:r>
          </a:p>
          <a:p>
            <a:pPr marL="0" indent="0" algn="just">
              <a:buNone/>
            </a:pPr>
            <a:r>
              <a:rPr lang="en-US" b="1" dirty="0"/>
              <a:t> Agency/committee/organization/department</a:t>
            </a:r>
            <a:endParaRPr lang="en-US" dirty="0"/>
          </a:p>
          <a:p>
            <a:pPr marL="0" indent="0" algn="just">
              <a:buNone/>
            </a:pPr>
            <a:r>
              <a:rPr lang="en-US" dirty="0"/>
              <a:t>2. 	Federal Ministry of Education, National policy on Education (Lagos: Federal Ministry of Education, 1981), p.40</a:t>
            </a:r>
          </a:p>
          <a:p>
            <a:pPr marL="0" indent="0" algn="just">
              <a:buNone/>
            </a:pPr>
            <a:r>
              <a:rPr lang="en-US" dirty="0"/>
              <a:t>             In the examples given above, note that in the </a:t>
            </a:r>
            <a:r>
              <a:rPr lang="en-US" dirty="0" err="1"/>
              <a:t>APA</a:t>
            </a:r>
            <a:r>
              <a:rPr lang="en-US" dirty="0"/>
              <a:t> style, the author’s surname comes before the other names or initials and this is followed by a full stop, the date of publication (in bracket). A full stop, the title of the publication (in italics), a full stop, the colon, the publisher, a comma and page reference in that order. In the case of the MLA style, the author’s name comes before the other names or initials, followed by a comma, the title of the publication (in italics), the place of publication, a colon, the publisher, a comma and date of publication (all in bracket), a comma and page reference respectively. </a:t>
            </a:r>
          </a:p>
          <a:p>
            <a:pPr marL="0" indent="0" algn="just">
              <a:buNone/>
            </a:pPr>
            <a:r>
              <a:rPr lang="en-US" b="1" dirty="0"/>
              <a:t> A book by two or three authors </a:t>
            </a:r>
            <a:endParaRPr lang="en-US" dirty="0"/>
          </a:p>
          <a:p>
            <a:pPr marL="0" indent="0" algn="just">
              <a:buNone/>
            </a:pPr>
            <a:r>
              <a:rPr lang="en-US" dirty="0"/>
              <a:t>3. 	</a:t>
            </a:r>
            <a:r>
              <a:rPr lang="en-US" dirty="0" err="1"/>
              <a:t>Greenbaum</a:t>
            </a:r>
            <a:r>
              <a:rPr lang="en-US" dirty="0"/>
              <a:t>, Sidney and Randolph Quirk, A Student’s Grammar of English Language (</a:t>
            </a:r>
            <a:r>
              <a:rPr lang="en-US" dirty="0" err="1"/>
              <a:t>Singapire</a:t>
            </a:r>
            <a:r>
              <a:rPr lang="en-US" dirty="0"/>
              <a:t>: Pearson, 1997), 124.</a:t>
            </a:r>
          </a:p>
        </p:txBody>
      </p:sp>
    </p:spTree>
    <p:extLst>
      <p:ext uri="{BB962C8B-B14F-4D97-AF65-F5344CB8AC3E}">
        <p14:creationId xmlns:p14="http://schemas.microsoft.com/office/powerpoint/2010/main" val="1419023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42900"/>
            <a:ext cx="11430000" cy="822960"/>
          </a:xfrm>
        </p:spPr>
        <p:txBody>
          <a:bodyPr>
            <a:normAutofit fontScale="90000"/>
          </a:bodyPr>
          <a:lstStyle/>
          <a:p>
            <a:pPr algn="ctr"/>
            <a:r>
              <a:rPr lang="en-US" b="1" dirty="0"/>
              <a:t>Some Examples with the MLA Style</a:t>
            </a:r>
            <a:br>
              <a:rPr lang="en-US" dirty="0"/>
            </a:br>
            <a:endParaRPr lang="en-US" dirty="0"/>
          </a:p>
        </p:txBody>
      </p:sp>
      <p:sp>
        <p:nvSpPr>
          <p:cNvPr id="3" name="Content Placeholder 2"/>
          <p:cNvSpPr>
            <a:spLocks noGrp="1"/>
          </p:cNvSpPr>
          <p:nvPr>
            <p:ph idx="1"/>
          </p:nvPr>
        </p:nvSpPr>
        <p:spPr>
          <a:xfrm>
            <a:off x="457200" y="640080"/>
            <a:ext cx="11269980" cy="5966460"/>
          </a:xfrm>
        </p:spPr>
        <p:txBody>
          <a:bodyPr>
            <a:normAutofit fontScale="85000" lnSpcReduction="10000"/>
          </a:bodyPr>
          <a:lstStyle/>
          <a:p>
            <a:pPr marL="0" indent="0">
              <a:buNone/>
            </a:pPr>
            <a:r>
              <a:rPr lang="en-US" b="1" dirty="0"/>
              <a:t>A book by more than three author </a:t>
            </a:r>
            <a:endParaRPr lang="en-US" dirty="0"/>
          </a:p>
          <a:p>
            <a:pPr marL="0" indent="0">
              <a:buNone/>
            </a:pPr>
            <a:r>
              <a:rPr lang="en-US" dirty="0"/>
              <a:t>4.  	Baja, S.T. et al. Senior Secondary Chemistry 2, (Ibadan: Lon. 2000), 3-9.</a:t>
            </a:r>
          </a:p>
          <a:p>
            <a:pPr marL="0" indent="0">
              <a:buNone/>
            </a:pPr>
            <a:r>
              <a:rPr lang="en-US" b="1" dirty="0"/>
              <a:t>A book of more than the first edition or volumes</a:t>
            </a:r>
            <a:endParaRPr lang="en-US" dirty="0"/>
          </a:p>
          <a:p>
            <a:pPr marL="0" indent="0">
              <a:buNone/>
            </a:pPr>
            <a:r>
              <a:rPr lang="en-US" dirty="0"/>
              <a:t>5.  	</a:t>
            </a:r>
            <a:r>
              <a:rPr lang="en-US" dirty="0" err="1"/>
              <a:t>McCrimmon</a:t>
            </a:r>
            <a:r>
              <a:rPr lang="en-US" dirty="0"/>
              <a:t>, </a:t>
            </a:r>
            <a:r>
              <a:rPr lang="en-US" dirty="0" err="1"/>
              <a:t>J.M</a:t>
            </a:r>
            <a:r>
              <a:rPr lang="en-US" dirty="0"/>
              <a:t>. Writing with a purpose (3</a:t>
            </a:r>
            <a:r>
              <a:rPr lang="en-US" baseline="30000" dirty="0"/>
              <a:t>rd</a:t>
            </a:r>
            <a:r>
              <a:rPr lang="en-US" dirty="0"/>
              <a:t> edition), (New York: Houghton. 1992).</a:t>
            </a:r>
          </a:p>
          <a:p>
            <a:pPr marL="0" indent="0">
              <a:buNone/>
            </a:pPr>
            <a:r>
              <a:rPr lang="en-US" dirty="0"/>
              <a:t>6.  	Johnson, E., Charles Dickens. 2 Vols. (New York: Simon and Schuster. 1952), 2.</a:t>
            </a:r>
          </a:p>
          <a:p>
            <a:pPr marL="0" indent="0">
              <a:buNone/>
            </a:pPr>
            <a:r>
              <a:rPr lang="en-US" b="1" dirty="0"/>
              <a:t>An edited work</a:t>
            </a:r>
            <a:endParaRPr lang="en-US" dirty="0"/>
          </a:p>
          <a:p>
            <a:pPr marL="0" indent="0">
              <a:buNone/>
            </a:pPr>
            <a:r>
              <a:rPr lang="en-US" dirty="0"/>
              <a:t>7. 	</a:t>
            </a:r>
            <a:r>
              <a:rPr lang="en-US" dirty="0" err="1"/>
              <a:t>Adegbija</a:t>
            </a:r>
            <a:r>
              <a:rPr lang="en-US" dirty="0"/>
              <a:t>, </a:t>
            </a:r>
            <a:r>
              <a:rPr lang="en-US" dirty="0" err="1"/>
              <a:t>E.E</a:t>
            </a:r>
            <a:r>
              <a:rPr lang="en-US" dirty="0"/>
              <a:t>. (Ed). Effective Communication in Higher Education: The Use of English (Ilorin: </a:t>
            </a:r>
            <a:r>
              <a:rPr lang="en-US" dirty="0" err="1"/>
              <a:t>GNS</a:t>
            </a:r>
            <a:r>
              <a:rPr lang="en-US" dirty="0"/>
              <a:t> Division, University of Ilorin, 1997).</a:t>
            </a:r>
          </a:p>
          <a:p>
            <a:pPr marL="0" indent="0">
              <a:buNone/>
            </a:pPr>
            <a:r>
              <a:rPr lang="en-US" b="1" dirty="0"/>
              <a:t>A book of two or three editors</a:t>
            </a:r>
            <a:endParaRPr lang="en-US" dirty="0"/>
          </a:p>
          <a:p>
            <a:pPr marL="0" indent="0">
              <a:buNone/>
            </a:pPr>
            <a:r>
              <a:rPr lang="en-US" dirty="0"/>
              <a:t>8. 	J. O. </a:t>
            </a:r>
            <a:r>
              <a:rPr lang="en-US" dirty="0" err="1"/>
              <a:t>Omoniyi</a:t>
            </a:r>
            <a:r>
              <a:rPr lang="en-US" dirty="0"/>
              <a:t>, </a:t>
            </a:r>
            <a:r>
              <a:rPr lang="en-US" dirty="0" err="1"/>
              <a:t>D.K</a:t>
            </a:r>
            <a:r>
              <a:rPr lang="en-US" dirty="0"/>
              <a:t>. </a:t>
            </a:r>
            <a:r>
              <a:rPr lang="en-US" dirty="0" err="1"/>
              <a:t>Madugu</a:t>
            </a:r>
            <a:r>
              <a:rPr lang="en-US" dirty="0"/>
              <a:t> and A. O. </a:t>
            </a:r>
            <a:r>
              <a:rPr lang="en-US" dirty="0" err="1"/>
              <a:t>Arowosaiye</a:t>
            </a:r>
            <a:r>
              <a:rPr lang="en-US" dirty="0"/>
              <a:t> (eds.), School Man: Guidelines for Principals and Teachers (Ilorin: </a:t>
            </a:r>
            <a:r>
              <a:rPr lang="en-US" dirty="0" err="1"/>
              <a:t>KSTSC</a:t>
            </a:r>
            <a:r>
              <a:rPr lang="en-US" dirty="0"/>
              <a:t>, 1997), p. 118-126.</a:t>
            </a:r>
          </a:p>
          <a:p>
            <a:pPr marL="0" indent="0">
              <a:buNone/>
            </a:pPr>
            <a:r>
              <a:rPr lang="en-US" b="1" dirty="0"/>
              <a:t>A book by several editors (same as authors)</a:t>
            </a:r>
            <a:endParaRPr lang="en-US" dirty="0"/>
          </a:p>
          <a:p>
            <a:pPr marL="0" indent="0">
              <a:buNone/>
            </a:pPr>
            <a:r>
              <a:rPr lang="en-US" dirty="0"/>
              <a:t>Note that (a) only the latest edition or volume of a book should be cited. Only the date of the latest edition should be given. You should not give the date of re-print of a book.</a:t>
            </a:r>
          </a:p>
          <a:p>
            <a:pPr marL="0" indent="0">
              <a:buNone/>
            </a:pPr>
            <a:endParaRPr lang="en-US" dirty="0"/>
          </a:p>
        </p:txBody>
      </p:sp>
    </p:spTree>
    <p:extLst>
      <p:ext uri="{BB962C8B-B14F-4D97-AF65-F5344CB8AC3E}">
        <p14:creationId xmlns:p14="http://schemas.microsoft.com/office/powerpoint/2010/main" val="605227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42900"/>
            <a:ext cx="11430000" cy="822960"/>
          </a:xfrm>
        </p:spPr>
        <p:txBody>
          <a:bodyPr>
            <a:normAutofit fontScale="90000"/>
          </a:bodyPr>
          <a:lstStyle/>
          <a:p>
            <a:pPr algn="ctr"/>
            <a:r>
              <a:rPr lang="en-US" b="1" dirty="0"/>
              <a:t>Some Examples with the MLA Style</a:t>
            </a:r>
            <a:br>
              <a:rPr lang="en-US" dirty="0"/>
            </a:br>
            <a:endParaRPr lang="en-US" dirty="0"/>
          </a:p>
        </p:txBody>
      </p:sp>
      <p:sp>
        <p:nvSpPr>
          <p:cNvPr id="3" name="Content Placeholder 2"/>
          <p:cNvSpPr>
            <a:spLocks noGrp="1"/>
          </p:cNvSpPr>
          <p:nvPr>
            <p:ph idx="1"/>
          </p:nvPr>
        </p:nvSpPr>
        <p:spPr>
          <a:xfrm>
            <a:off x="457200" y="594360"/>
            <a:ext cx="11734800" cy="6537961"/>
          </a:xfrm>
        </p:spPr>
        <p:txBody>
          <a:bodyPr>
            <a:normAutofit fontScale="92500" lnSpcReduction="20000"/>
          </a:bodyPr>
          <a:lstStyle/>
          <a:p>
            <a:pPr marL="0" indent="0" algn="just">
              <a:buNone/>
            </a:pPr>
            <a:r>
              <a:rPr lang="en-US" b="1" dirty="0"/>
              <a:t>A translation</a:t>
            </a:r>
            <a:endParaRPr lang="en-US" dirty="0"/>
          </a:p>
          <a:p>
            <a:pPr marL="0" indent="0" algn="just">
              <a:buNone/>
            </a:pPr>
            <a:r>
              <a:rPr lang="en-US" dirty="0"/>
              <a:t>9. 	</a:t>
            </a:r>
            <a:r>
              <a:rPr lang="en-US" dirty="0" err="1"/>
              <a:t>Kabir</a:t>
            </a:r>
            <a:r>
              <a:rPr lang="en-US" dirty="0"/>
              <a:t>, </a:t>
            </a:r>
            <a:r>
              <a:rPr lang="en-US" dirty="0" err="1"/>
              <a:t>Shehu</a:t>
            </a:r>
            <a:r>
              <a:rPr lang="en-US" dirty="0"/>
              <a:t>, (Trans), Moses </a:t>
            </a:r>
            <a:r>
              <a:rPr lang="en-US" dirty="0" err="1"/>
              <a:t>Idowu</a:t>
            </a:r>
            <a:r>
              <a:rPr lang="en-US" dirty="0"/>
              <a:t>, The Web, (Lagos: </a:t>
            </a:r>
            <a:r>
              <a:rPr lang="en-US" dirty="0" err="1"/>
              <a:t>Jagun</a:t>
            </a:r>
            <a:r>
              <a:rPr lang="en-US" dirty="0"/>
              <a:t> Publishers 1984), pp. 10-11</a:t>
            </a:r>
          </a:p>
          <a:p>
            <a:pPr marL="0" indent="0" algn="just">
              <a:buNone/>
            </a:pPr>
            <a:r>
              <a:rPr lang="en-US" b="1" dirty="0"/>
              <a:t>A compilation</a:t>
            </a:r>
            <a:endParaRPr lang="en-US" dirty="0"/>
          </a:p>
          <a:p>
            <a:pPr marL="0" indent="0" algn="just">
              <a:buNone/>
            </a:pPr>
            <a:r>
              <a:rPr lang="en-US" dirty="0"/>
              <a:t>10. 	</a:t>
            </a:r>
            <a:r>
              <a:rPr lang="en-US" dirty="0" err="1"/>
              <a:t>Kazau</a:t>
            </a:r>
            <a:r>
              <a:rPr lang="en-US" dirty="0"/>
              <a:t>, </a:t>
            </a:r>
            <a:r>
              <a:rPr lang="en-US" dirty="0" err="1"/>
              <a:t>T.K</a:t>
            </a:r>
            <a:r>
              <a:rPr lang="en-US" dirty="0"/>
              <a:t>. The Jackal and Other Plays, Comp, </a:t>
            </a:r>
            <a:r>
              <a:rPr lang="en-US" dirty="0" err="1"/>
              <a:t>Segun</a:t>
            </a:r>
            <a:r>
              <a:rPr lang="en-US" dirty="0"/>
              <a:t> </a:t>
            </a:r>
            <a:r>
              <a:rPr lang="en-US" dirty="0" err="1"/>
              <a:t>Omoniyi</a:t>
            </a:r>
            <a:r>
              <a:rPr lang="en-US" dirty="0"/>
              <a:t> (Ibadan: </a:t>
            </a:r>
            <a:r>
              <a:rPr lang="en-US" dirty="0" err="1"/>
              <a:t>Olu</a:t>
            </a:r>
            <a:r>
              <a:rPr lang="en-US" dirty="0"/>
              <a:t> Press, 2001), 10.</a:t>
            </a:r>
          </a:p>
          <a:p>
            <a:pPr marL="0" indent="0" algn="just">
              <a:buNone/>
            </a:pPr>
            <a:r>
              <a:rPr lang="en-US" b="1" dirty="0"/>
              <a:t>A pamphlet </a:t>
            </a:r>
            <a:endParaRPr lang="en-US" dirty="0"/>
          </a:p>
          <a:p>
            <a:pPr marL="0" indent="0" algn="just">
              <a:buNone/>
            </a:pPr>
            <a:r>
              <a:rPr lang="en-US" dirty="0"/>
              <a:t>Note that pamphlets are somehow difficult to cite because the bibliography information given in one pamphlet may vary from the other one. Generally, cite pamphlet as you cite books with or without an author. Three variant forms of a pamphlet are as follows:</a:t>
            </a:r>
          </a:p>
          <a:p>
            <a:pPr marL="0" indent="0" algn="just">
              <a:buNone/>
            </a:pPr>
            <a:r>
              <a:rPr lang="en-US" dirty="0"/>
              <a:t>11	</a:t>
            </a:r>
            <a:r>
              <a:rPr lang="en-US" dirty="0" err="1"/>
              <a:t>i</a:t>
            </a:r>
            <a:r>
              <a:rPr lang="en-US" dirty="0"/>
              <a:t>.	 Peter, P. Jr. (2006). Eat and Die Once. Ilorin: Household Publishers. </a:t>
            </a:r>
          </a:p>
          <a:p>
            <a:pPr marL="0" indent="0" algn="just">
              <a:buNone/>
            </a:pPr>
            <a:r>
              <a:rPr lang="en-US" dirty="0"/>
              <a:t>11	Using the Library: A Guide for Students. University of Ilorin (</a:t>
            </a:r>
            <a:r>
              <a:rPr lang="en-US" dirty="0" err="1"/>
              <a:t>n.d</a:t>
            </a:r>
            <a:r>
              <a:rPr lang="en-US" dirty="0"/>
              <a:t>). Note that the bibliographical information that is given in 11 (iii) is the title. The symbol (</a:t>
            </a:r>
            <a:r>
              <a:rPr lang="en-US" dirty="0" err="1"/>
              <a:t>n.d</a:t>
            </a:r>
            <a:r>
              <a:rPr lang="en-US" dirty="0"/>
              <a:t>) meaning “no date” is used to show that no date of publication or copyright is indicated in the original text.</a:t>
            </a:r>
          </a:p>
          <a:p>
            <a:pPr marL="0" indent="0" algn="just">
              <a:buNone/>
            </a:pPr>
            <a:r>
              <a:rPr lang="en-US" dirty="0"/>
              <a:t>12. 	</a:t>
            </a:r>
            <a:r>
              <a:rPr lang="en-US" dirty="0" err="1"/>
              <a:t>Olufan</a:t>
            </a:r>
            <a:r>
              <a:rPr lang="en-US" dirty="0"/>
              <a:t>, Sola, “the Vision”, Pattern in Writing (ed.) Robert Kane, et.al. (New York: William </a:t>
            </a:r>
            <a:r>
              <a:rPr lang="en-US" dirty="0" err="1"/>
              <a:t>Soames</a:t>
            </a:r>
            <a:r>
              <a:rPr lang="en-US" dirty="0"/>
              <a:t>, 1980), p. 20.</a:t>
            </a:r>
          </a:p>
        </p:txBody>
      </p:sp>
    </p:spTree>
    <p:extLst>
      <p:ext uri="{BB962C8B-B14F-4D97-AF65-F5344CB8AC3E}">
        <p14:creationId xmlns:p14="http://schemas.microsoft.com/office/powerpoint/2010/main" val="353269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42900"/>
            <a:ext cx="11430000" cy="822960"/>
          </a:xfrm>
        </p:spPr>
        <p:txBody>
          <a:bodyPr>
            <a:normAutofit fontScale="90000"/>
          </a:bodyPr>
          <a:lstStyle/>
          <a:p>
            <a:pPr algn="ctr"/>
            <a:r>
              <a:rPr lang="en-US" b="1" dirty="0"/>
              <a:t>Some Examples with the MLA Style</a:t>
            </a:r>
            <a:br>
              <a:rPr lang="en-US" dirty="0"/>
            </a:br>
            <a:endParaRPr lang="en-US" dirty="0"/>
          </a:p>
        </p:txBody>
      </p:sp>
      <p:sp>
        <p:nvSpPr>
          <p:cNvPr id="3" name="Content Placeholder 2"/>
          <p:cNvSpPr>
            <a:spLocks noGrp="1"/>
          </p:cNvSpPr>
          <p:nvPr>
            <p:ph idx="1"/>
          </p:nvPr>
        </p:nvSpPr>
        <p:spPr>
          <a:xfrm>
            <a:off x="320040" y="617220"/>
            <a:ext cx="11612880" cy="6240780"/>
          </a:xfrm>
        </p:spPr>
        <p:txBody>
          <a:bodyPr>
            <a:noAutofit/>
          </a:bodyPr>
          <a:lstStyle/>
          <a:p>
            <a:pPr marL="0" indent="0" algn="just">
              <a:buNone/>
            </a:pPr>
            <a:r>
              <a:rPr lang="en-US" sz="2800" b="1" dirty="0"/>
              <a:t>Chapter in a book </a:t>
            </a:r>
            <a:endParaRPr lang="en-US" sz="2800" dirty="0"/>
          </a:p>
          <a:p>
            <a:pPr marL="0" indent="0" algn="just">
              <a:buNone/>
            </a:pPr>
            <a:r>
              <a:rPr lang="en-US" sz="2800" dirty="0"/>
              <a:t>13. 	</a:t>
            </a:r>
            <a:r>
              <a:rPr lang="en-US" sz="2800" dirty="0" err="1"/>
              <a:t>Omoniyi</a:t>
            </a:r>
            <a:r>
              <a:rPr lang="en-US" sz="2800" dirty="0"/>
              <a:t>, J. O. “Strategies for Effective Management of School Library,” In D. K. </a:t>
            </a:r>
            <a:r>
              <a:rPr lang="en-US" sz="2800" dirty="0" err="1"/>
              <a:t>Magudu</a:t>
            </a:r>
            <a:r>
              <a:rPr lang="en-US" sz="2800" dirty="0"/>
              <a:t>, A.O. </a:t>
            </a:r>
            <a:r>
              <a:rPr lang="en-US" sz="2800" dirty="0" err="1"/>
              <a:t>Arowosaiye</a:t>
            </a:r>
            <a:r>
              <a:rPr lang="en-US" sz="2800" dirty="0"/>
              <a:t> and </a:t>
            </a:r>
            <a:r>
              <a:rPr lang="en-US" sz="2800" dirty="0" err="1"/>
              <a:t>J.O</a:t>
            </a:r>
            <a:r>
              <a:rPr lang="en-US" sz="2800" dirty="0"/>
              <a:t> </a:t>
            </a:r>
            <a:r>
              <a:rPr lang="en-US" sz="2800" dirty="0" err="1"/>
              <a:t>Omoniyi</a:t>
            </a:r>
            <a:r>
              <a:rPr lang="en-US" sz="2800" dirty="0"/>
              <a:t>, </a:t>
            </a:r>
            <a:r>
              <a:rPr lang="en-US" sz="2800" dirty="0" err="1"/>
              <a:t>eds</a:t>
            </a:r>
            <a:r>
              <a:rPr lang="en-US" sz="2800" dirty="0"/>
              <a:t>, School Management: Guidelines for Principal and Teachers (Ilorin: </a:t>
            </a:r>
            <a:r>
              <a:rPr lang="en-US" sz="2800" dirty="0" err="1"/>
              <a:t>KSTSC</a:t>
            </a:r>
            <a:r>
              <a:rPr lang="en-US" sz="2800" dirty="0"/>
              <a:t>, 1997) 118-196.</a:t>
            </a:r>
          </a:p>
          <a:p>
            <a:pPr marL="0" indent="0" algn="just">
              <a:buNone/>
            </a:pPr>
            <a:r>
              <a:rPr lang="en-US" sz="2800" b="1" dirty="0"/>
              <a:t>An article in an encyclopedia</a:t>
            </a:r>
            <a:endParaRPr lang="en-US" sz="2800" dirty="0"/>
          </a:p>
          <a:p>
            <a:pPr marL="0" indent="0" algn="just">
              <a:buNone/>
            </a:pPr>
            <a:r>
              <a:rPr lang="en-US" sz="2800" dirty="0"/>
              <a:t>14. 	“Navigation Acts”, The Columbia Encyclopedia, 1950, 1367-1368.</a:t>
            </a:r>
          </a:p>
          <a:p>
            <a:pPr marL="0" indent="0" algn="just">
              <a:buNone/>
            </a:pPr>
            <a:r>
              <a:rPr lang="en-US" sz="2800" b="1" dirty="0"/>
              <a:t> Unedited editorial </a:t>
            </a:r>
            <a:endParaRPr lang="en-US" sz="2800" dirty="0"/>
          </a:p>
          <a:p>
            <a:pPr marL="0" indent="0" algn="just">
              <a:buNone/>
            </a:pPr>
            <a:r>
              <a:rPr lang="en-US" sz="2800" dirty="0"/>
              <a:t>15. 	“Dublin Re </a:t>
            </a:r>
            <a:r>
              <a:rPr lang="en-US" sz="2800" dirty="0" err="1"/>
              <a:t>Joyces</a:t>
            </a:r>
            <a:r>
              <a:rPr lang="en-US" sz="2800" dirty="0"/>
              <a:t>”, Newsweek, (July2, 1980), 10-14.</a:t>
            </a:r>
          </a:p>
          <a:p>
            <a:pPr marL="0" indent="0" algn="just">
              <a:buNone/>
            </a:pPr>
            <a:r>
              <a:rPr lang="en-US" sz="2800" b="1" dirty="0"/>
              <a:t> Unpublished Master’s Thesis/Doctoral Dissertation</a:t>
            </a:r>
            <a:endParaRPr lang="en-US" sz="2800" dirty="0"/>
          </a:p>
          <a:p>
            <a:pPr marL="0" indent="0" algn="just">
              <a:buNone/>
            </a:pPr>
            <a:r>
              <a:rPr lang="en-US" sz="2800" dirty="0"/>
              <a:t>16. 	</a:t>
            </a:r>
            <a:r>
              <a:rPr lang="en-US" sz="2800" dirty="0" err="1"/>
              <a:t>Omoniyi</a:t>
            </a:r>
            <a:r>
              <a:rPr lang="en-US" sz="2800" dirty="0"/>
              <a:t>, J. O. Relationship between Reading Comprehension and cataloging Performance of Librarians. Unpublished Ph.D. dissertation (University of Ilorin, Ilorin, Nigeria, 2008).</a:t>
            </a:r>
          </a:p>
          <a:p>
            <a:pPr marL="0" indent="0" algn="just">
              <a:buNone/>
            </a:pPr>
            <a:endParaRPr lang="en-US" sz="2800" dirty="0"/>
          </a:p>
        </p:txBody>
      </p:sp>
    </p:spTree>
    <p:extLst>
      <p:ext uri="{BB962C8B-B14F-4D97-AF65-F5344CB8AC3E}">
        <p14:creationId xmlns:p14="http://schemas.microsoft.com/office/powerpoint/2010/main" val="1326966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42900"/>
            <a:ext cx="11430000" cy="822960"/>
          </a:xfrm>
        </p:spPr>
        <p:txBody>
          <a:bodyPr>
            <a:normAutofit fontScale="90000"/>
          </a:bodyPr>
          <a:lstStyle/>
          <a:p>
            <a:pPr algn="ctr"/>
            <a:r>
              <a:rPr lang="en-US" b="1" dirty="0"/>
              <a:t>Some Examples with the MLA Style</a:t>
            </a:r>
            <a:br>
              <a:rPr lang="en-US" dirty="0"/>
            </a:br>
            <a:endParaRPr lang="en-US" dirty="0"/>
          </a:p>
        </p:txBody>
      </p:sp>
      <p:sp>
        <p:nvSpPr>
          <p:cNvPr id="3" name="Content Placeholder 2"/>
          <p:cNvSpPr>
            <a:spLocks noGrp="1"/>
          </p:cNvSpPr>
          <p:nvPr>
            <p:ph idx="1"/>
          </p:nvPr>
        </p:nvSpPr>
        <p:spPr>
          <a:xfrm>
            <a:off x="320040" y="800100"/>
            <a:ext cx="11407140" cy="5577840"/>
          </a:xfrm>
        </p:spPr>
        <p:txBody>
          <a:bodyPr>
            <a:normAutofit fontScale="92500" lnSpcReduction="10000"/>
          </a:bodyPr>
          <a:lstStyle/>
          <a:p>
            <a:pPr marL="0" indent="0" algn="just">
              <a:buNone/>
            </a:pPr>
            <a:r>
              <a:rPr lang="en-US" b="1" dirty="0"/>
              <a:t>Periodical Sources (Including Document Publications)</a:t>
            </a:r>
            <a:endParaRPr lang="en-US" dirty="0"/>
          </a:p>
          <a:p>
            <a:pPr marL="0" indent="0" algn="just">
              <a:buNone/>
            </a:pPr>
            <a:r>
              <a:rPr lang="en-US" b="1" dirty="0"/>
              <a:t>Magazine Article: One author</a:t>
            </a:r>
            <a:endParaRPr lang="en-US" dirty="0"/>
          </a:p>
          <a:p>
            <a:pPr marL="0" indent="0" algn="just">
              <a:buNone/>
            </a:pPr>
            <a:r>
              <a:rPr lang="en-US" dirty="0"/>
              <a:t>17. 	</a:t>
            </a:r>
            <a:r>
              <a:rPr lang="en-US" dirty="0" err="1"/>
              <a:t>Kunzig</a:t>
            </a:r>
            <a:r>
              <a:rPr lang="en-US" dirty="0"/>
              <a:t>, Robert, “Earth on Ice”, Discover, April 4 (1991), 54-61.</a:t>
            </a:r>
          </a:p>
          <a:p>
            <a:pPr marL="0" indent="0" algn="just">
              <a:buNone/>
            </a:pPr>
            <a:r>
              <a:rPr lang="en-US" b="1" dirty="0"/>
              <a:t> Two or three authors</a:t>
            </a:r>
            <a:endParaRPr lang="en-US" dirty="0"/>
          </a:p>
          <a:p>
            <a:pPr marL="0" indent="0" algn="just">
              <a:buNone/>
            </a:pPr>
            <a:r>
              <a:rPr lang="en-US" dirty="0"/>
              <a:t>18. 	</a:t>
            </a:r>
            <a:r>
              <a:rPr lang="en-US" dirty="0" err="1"/>
              <a:t>Deigh</a:t>
            </a:r>
            <a:r>
              <a:rPr lang="en-US" dirty="0"/>
              <a:t>, Robb, Jill </a:t>
            </a:r>
            <a:r>
              <a:rPr lang="en-US" dirty="0" err="1"/>
              <a:t>Rachein</a:t>
            </a:r>
            <a:r>
              <a:rPr lang="en-US" dirty="0"/>
              <a:t> and Army Saltzman, “how to keep from Getting Fired’”, US news and World Report, 25 (1988), 76-80.</a:t>
            </a:r>
          </a:p>
          <a:p>
            <a:pPr marL="0" indent="0" algn="just">
              <a:buNone/>
            </a:pPr>
            <a:r>
              <a:rPr lang="en-US" b="1" dirty="0"/>
              <a:t>Several authors </a:t>
            </a:r>
            <a:endParaRPr lang="en-US" dirty="0"/>
          </a:p>
          <a:p>
            <a:pPr marL="0" indent="0" algn="just">
              <a:buNone/>
            </a:pPr>
            <a:r>
              <a:rPr lang="en-US" dirty="0"/>
              <a:t>19. 	Lamar, J. V. et. al. “Kids Who sell” Time, May 9 (1988), 20-33.</a:t>
            </a:r>
          </a:p>
          <a:p>
            <a:pPr marL="0" indent="0" algn="just">
              <a:buNone/>
            </a:pPr>
            <a:r>
              <a:rPr lang="en-US" b="1" dirty="0"/>
              <a:t> Document </a:t>
            </a:r>
            <a:endParaRPr lang="en-US" dirty="0"/>
          </a:p>
          <a:p>
            <a:pPr marL="0" indent="0" algn="just">
              <a:buNone/>
            </a:pPr>
            <a:r>
              <a:rPr lang="en-US" dirty="0"/>
              <a:t>20. 	United States, “South Sea Other Recovery Plan”, 3 Feb. (1982): 6.</a:t>
            </a:r>
          </a:p>
          <a:p>
            <a:pPr marL="0" indent="0" algn="just">
              <a:buNone/>
            </a:pPr>
            <a:r>
              <a:rPr lang="en-US" b="1" dirty="0"/>
              <a:t> Newspaper Article (with author)</a:t>
            </a:r>
            <a:endParaRPr lang="en-US" dirty="0"/>
          </a:p>
          <a:p>
            <a:pPr marL="0" indent="0" algn="just">
              <a:buNone/>
            </a:pPr>
            <a:r>
              <a:rPr lang="en-US" dirty="0"/>
              <a:t>21. 	</a:t>
            </a:r>
            <a:r>
              <a:rPr lang="en-US" dirty="0" err="1"/>
              <a:t>Ayorinde</a:t>
            </a:r>
            <a:r>
              <a:rPr lang="en-US" dirty="0"/>
              <a:t>, Steve. (2009). Re-branding Nigeria for a Face Book  Generation. The Punch 12 February, p.64.</a:t>
            </a:r>
          </a:p>
          <a:p>
            <a:pPr marL="0" indent="0" algn="just">
              <a:buNone/>
            </a:pPr>
            <a:endParaRPr lang="en-US" dirty="0"/>
          </a:p>
        </p:txBody>
      </p:sp>
    </p:spTree>
    <p:extLst>
      <p:ext uri="{BB962C8B-B14F-4D97-AF65-F5344CB8AC3E}">
        <p14:creationId xmlns:p14="http://schemas.microsoft.com/office/powerpoint/2010/main" val="84610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42900"/>
            <a:ext cx="11430000" cy="822960"/>
          </a:xfrm>
        </p:spPr>
        <p:txBody>
          <a:bodyPr>
            <a:normAutofit fontScale="90000"/>
          </a:bodyPr>
          <a:lstStyle/>
          <a:p>
            <a:pPr algn="ctr"/>
            <a:r>
              <a:rPr lang="en-US" b="1" dirty="0"/>
              <a:t>Some Examples with the MLA Style</a:t>
            </a:r>
            <a:br>
              <a:rPr lang="en-US" dirty="0"/>
            </a:br>
            <a:endParaRPr lang="en-US" dirty="0"/>
          </a:p>
        </p:txBody>
      </p:sp>
      <p:sp>
        <p:nvSpPr>
          <p:cNvPr id="3" name="Content Placeholder 2"/>
          <p:cNvSpPr>
            <a:spLocks noGrp="1"/>
          </p:cNvSpPr>
          <p:nvPr>
            <p:ph idx="1"/>
          </p:nvPr>
        </p:nvSpPr>
        <p:spPr>
          <a:xfrm>
            <a:off x="0" y="1005840"/>
            <a:ext cx="12001500" cy="5600700"/>
          </a:xfrm>
        </p:spPr>
        <p:txBody>
          <a:bodyPr>
            <a:noAutofit/>
          </a:bodyPr>
          <a:lstStyle/>
          <a:p>
            <a:pPr marL="0" indent="0" algn="just">
              <a:buNone/>
            </a:pPr>
            <a:r>
              <a:rPr lang="en-US" sz="2800" b="1" dirty="0"/>
              <a:t>Without author </a:t>
            </a:r>
            <a:endParaRPr lang="en-US" sz="2800" dirty="0"/>
          </a:p>
          <a:p>
            <a:pPr marL="0" indent="0" algn="just">
              <a:buNone/>
            </a:pPr>
            <a:r>
              <a:rPr lang="en-US" sz="2800" dirty="0"/>
              <a:t>22.  	“Re-branding Nigeria for a Face Book Generation”, The Punch, (February 12, 2009): 64.     </a:t>
            </a:r>
            <a:r>
              <a:rPr lang="en-US" sz="2800" b="1" dirty="0"/>
              <a:t>   </a:t>
            </a:r>
            <a:endParaRPr lang="en-US" sz="2800" dirty="0"/>
          </a:p>
          <a:p>
            <a:pPr marL="0" indent="0" algn="just">
              <a:buNone/>
            </a:pPr>
            <a:r>
              <a:rPr lang="en-US" sz="2800" b="1" dirty="0"/>
              <a:t>Letter to the editor of a newspaper/magazine</a:t>
            </a:r>
            <a:endParaRPr lang="en-US" sz="2800" dirty="0"/>
          </a:p>
          <a:p>
            <a:pPr marL="0" indent="0" algn="just">
              <a:buNone/>
            </a:pPr>
            <a:r>
              <a:rPr lang="en-US" sz="2800" dirty="0"/>
              <a:t>23. 	</a:t>
            </a:r>
            <a:r>
              <a:rPr lang="en-US" sz="2800" dirty="0" err="1"/>
              <a:t>Akinolu</a:t>
            </a:r>
            <a:r>
              <a:rPr lang="en-US" sz="2800" dirty="0"/>
              <a:t>, E. O. “Our Legislators’ War of Supremacy”, the Punch, (12 Feb. 2009): 13.</a:t>
            </a:r>
          </a:p>
          <a:p>
            <a:pPr marL="0" indent="0" algn="just">
              <a:buNone/>
            </a:pPr>
            <a:r>
              <a:rPr lang="en-US" sz="2800" b="1" dirty="0"/>
              <a:t>Journal Article (author, initials, year, title of article, journal name, volume number (in parenthesis), page)</a:t>
            </a:r>
            <a:endParaRPr lang="en-US" sz="2800" dirty="0"/>
          </a:p>
          <a:p>
            <a:pPr marL="0" indent="0" algn="just">
              <a:buNone/>
            </a:pPr>
            <a:r>
              <a:rPr lang="en-US" sz="2800" dirty="0"/>
              <a:t>24. 	</a:t>
            </a:r>
            <a:r>
              <a:rPr lang="en-US" sz="2800" dirty="0" err="1"/>
              <a:t>Adewoye</a:t>
            </a:r>
            <a:r>
              <a:rPr lang="en-US" sz="2800" dirty="0"/>
              <a:t>, A. A. and </a:t>
            </a:r>
            <a:r>
              <a:rPr lang="en-US" sz="2800" dirty="0" err="1"/>
              <a:t>Omoniyi</a:t>
            </a:r>
            <a:r>
              <a:rPr lang="en-US" sz="2800" dirty="0"/>
              <a:t>, J. O. “A survey of Computer Literacy Awareness and Utilization in Nigerian Public Secondary School Libraries”, Nigerian Journal of Computer Literacy, 4.2. 2003:70-81.</a:t>
            </a:r>
          </a:p>
        </p:txBody>
      </p:sp>
    </p:spTree>
    <p:extLst>
      <p:ext uri="{BB962C8B-B14F-4D97-AF65-F5344CB8AC3E}">
        <p14:creationId xmlns:p14="http://schemas.microsoft.com/office/powerpoint/2010/main" val="4039497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42900"/>
            <a:ext cx="11430000" cy="822960"/>
          </a:xfrm>
        </p:spPr>
        <p:txBody>
          <a:bodyPr>
            <a:normAutofit fontScale="90000"/>
          </a:bodyPr>
          <a:lstStyle/>
          <a:p>
            <a:pPr algn="ctr"/>
            <a:r>
              <a:rPr lang="en-US" b="1" dirty="0"/>
              <a:t>Some Examples with the MLA Style</a:t>
            </a:r>
            <a:br>
              <a:rPr lang="en-US" dirty="0"/>
            </a:br>
            <a:endParaRPr lang="en-US" dirty="0"/>
          </a:p>
        </p:txBody>
      </p:sp>
      <p:sp>
        <p:nvSpPr>
          <p:cNvPr id="3" name="Content Placeholder 2"/>
          <p:cNvSpPr>
            <a:spLocks noGrp="1"/>
          </p:cNvSpPr>
          <p:nvPr>
            <p:ph idx="1"/>
          </p:nvPr>
        </p:nvSpPr>
        <p:spPr>
          <a:xfrm>
            <a:off x="0" y="822960"/>
            <a:ext cx="11910060" cy="4914900"/>
          </a:xfrm>
        </p:spPr>
        <p:txBody>
          <a:bodyPr>
            <a:normAutofit fontScale="92500" lnSpcReduction="10000"/>
          </a:bodyPr>
          <a:lstStyle/>
          <a:p>
            <a:pPr algn="just"/>
            <a:r>
              <a:rPr lang="en-US" b="1" dirty="0"/>
              <a:t>Article from an encyclopedia</a:t>
            </a:r>
            <a:endParaRPr lang="en-US" dirty="0"/>
          </a:p>
          <a:p>
            <a:pPr algn="just"/>
            <a:r>
              <a:rPr lang="en-US" dirty="0"/>
              <a:t>25. 	Clapp V. W. “Bibliography” in Encyclopedia Americana, Vol. 5. (Danbury: Scholastic Library publishing 2006): 20 29.</a:t>
            </a:r>
          </a:p>
          <a:p>
            <a:pPr algn="just"/>
            <a:r>
              <a:rPr lang="en-US" b="1" dirty="0"/>
              <a:t>Internet article (in print source)</a:t>
            </a:r>
            <a:endParaRPr lang="en-US" dirty="0"/>
          </a:p>
          <a:p>
            <a:pPr algn="just"/>
            <a:r>
              <a:rPr lang="en-US" dirty="0"/>
              <a:t>26. 	</a:t>
            </a:r>
            <a:r>
              <a:rPr lang="en-US" dirty="0" err="1"/>
              <a:t>Omoniyi</a:t>
            </a:r>
            <a:r>
              <a:rPr lang="en-US" dirty="0"/>
              <a:t>, J. O. “Security of computers and other Electronic Installations in Nigerian University”, Electronic Version, Library Management 22:6&amp;7, 1999, 30-40.</a:t>
            </a:r>
          </a:p>
          <a:p>
            <a:pPr algn="just"/>
            <a:r>
              <a:rPr lang="en-US" b="1" dirty="0"/>
              <a:t>World Wide Web (www) page</a:t>
            </a:r>
            <a:endParaRPr lang="en-US" dirty="0"/>
          </a:p>
          <a:p>
            <a:pPr algn="just"/>
            <a:r>
              <a:rPr lang="en-US" dirty="0"/>
              <a:t>27. 	Silas, T. A. 2001, “e-Government in Nigeria’s e-strategy”, Retrieved, October 2, 2002 from </a:t>
            </a:r>
            <a:r>
              <a:rPr lang="en-US" u="sng" dirty="0">
                <a:hlinkClick r:id="rId2"/>
              </a:rPr>
              <a:t>http://www@yahoo.com</a:t>
            </a:r>
            <a:endParaRPr lang="en-US" dirty="0"/>
          </a:p>
          <a:p>
            <a:pPr algn="just"/>
            <a:r>
              <a:rPr lang="en-US" b="1" dirty="0"/>
              <a:t>No author</a:t>
            </a:r>
            <a:endParaRPr lang="en-US" dirty="0"/>
          </a:p>
          <a:p>
            <a:pPr algn="just"/>
            <a:r>
              <a:rPr lang="en-US" dirty="0"/>
              <a:t>28. 	“What is Cyber Crime”?, 2004 Retrieved, April 4, 2009 from </a:t>
            </a:r>
            <a:r>
              <a:rPr lang="en-US" u="sng" dirty="0"/>
              <a:t> </a:t>
            </a:r>
            <a:r>
              <a:rPr lang="en-US" u="sng" dirty="0">
                <a:hlinkClick r:id="rId3"/>
              </a:rPr>
              <a:t>www.crime-research.org</a:t>
            </a:r>
            <a:r>
              <a:rPr lang="en-US" u="sng" dirty="0"/>
              <a:t>.</a:t>
            </a:r>
            <a:endParaRPr lang="en-US" dirty="0"/>
          </a:p>
          <a:p>
            <a:pPr marL="0" indent="0" algn="just">
              <a:buNone/>
            </a:pPr>
            <a:endParaRPr lang="en-US" dirty="0"/>
          </a:p>
        </p:txBody>
      </p:sp>
    </p:spTree>
    <p:extLst>
      <p:ext uri="{BB962C8B-B14F-4D97-AF65-F5344CB8AC3E}">
        <p14:creationId xmlns:p14="http://schemas.microsoft.com/office/powerpoint/2010/main" val="3749944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42900"/>
            <a:ext cx="11430000" cy="822960"/>
          </a:xfrm>
        </p:spPr>
        <p:txBody>
          <a:bodyPr>
            <a:normAutofit fontScale="90000"/>
          </a:bodyPr>
          <a:lstStyle/>
          <a:p>
            <a:pPr algn="ctr"/>
            <a:r>
              <a:rPr lang="en-US" b="1" dirty="0"/>
              <a:t>Some Examples with the MLA Style</a:t>
            </a:r>
            <a:br>
              <a:rPr lang="en-US" dirty="0"/>
            </a:br>
            <a:endParaRPr lang="en-US" dirty="0"/>
          </a:p>
        </p:txBody>
      </p:sp>
      <p:sp>
        <p:nvSpPr>
          <p:cNvPr id="3" name="Content Placeholder 2"/>
          <p:cNvSpPr>
            <a:spLocks noGrp="1"/>
          </p:cNvSpPr>
          <p:nvPr>
            <p:ph idx="1"/>
          </p:nvPr>
        </p:nvSpPr>
        <p:spPr>
          <a:xfrm>
            <a:off x="342900" y="822960"/>
            <a:ext cx="11658600" cy="5715000"/>
          </a:xfrm>
        </p:spPr>
        <p:txBody>
          <a:bodyPr>
            <a:normAutofit fontScale="85000" lnSpcReduction="20000"/>
          </a:bodyPr>
          <a:lstStyle/>
          <a:p>
            <a:pPr marL="0" indent="0" algn="just">
              <a:buNone/>
            </a:pPr>
            <a:r>
              <a:rPr lang="en-US" b="1" dirty="0"/>
              <a:t> No date/author of publication</a:t>
            </a:r>
            <a:endParaRPr lang="en-US" dirty="0"/>
          </a:p>
          <a:p>
            <a:pPr marL="0" indent="0" algn="just">
              <a:buNone/>
            </a:pPr>
            <a:r>
              <a:rPr lang="en-US" dirty="0"/>
              <a:t>29. 	Modern Language Association Referencing Style, </a:t>
            </a:r>
            <a:r>
              <a:rPr lang="en-US" dirty="0" err="1"/>
              <a:t>n.d.</a:t>
            </a:r>
            <a:r>
              <a:rPr lang="en-US" dirty="0"/>
              <a:t>, Retrieved July 10, 200, from </a:t>
            </a:r>
            <a:r>
              <a:rPr lang="en-US" u="sng" dirty="0"/>
              <a:t>http://www. </a:t>
            </a:r>
            <a:r>
              <a:rPr lang="en-US" u="sng" dirty="0" err="1"/>
              <a:t>Mla</a:t>
            </a:r>
            <a:r>
              <a:rPr lang="en-US" u="sng" dirty="0"/>
              <a:t>/org/</a:t>
            </a:r>
            <a:r>
              <a:rPr lang="en-US" u="sng" dirty="0" err="1"/>
              <a:t>refstyle</a:t>
            </a:r>
            <a:r>
              <a:rPr lang="en-US" u="sng" dirty="0"/>
              <a:t>.</a:t>
            </a:r>
            <a:endParaRPr lang="en-US" dirty="0"/>
          </a:p>
          <a:p>
            <a:pPr marL="0" indent="0" algn="just">
              <a:buNone/>
            </a:pPr>
            <a:r>
              <a:rPr lang="en-US" b="1" dirty="0"/>
              <a:t>Homepage </a:t>
            </a:r>
            <a:endParaRPr lang="en-US" dirty="0"/>
          </a:p>
          <a:p>
            <a:pPr marL="0" indent="0" algn="just">
              <a:buNone/>
            </a:pPr>
            <a:r>
              <a:rPr lang="en-US" dirty="0"/>
              <a:t>30. 	University of Ilorin homepage, 2002, July 8, Available at </a:t>
            </a:r>
            <a:r>
              <a:rPr lang="en-US" u="sng" dirty="0">
                <a:hlinkClick r:id="rId2"/>
              </a:rPr>
              <a:t>http://www.unilorin.edu.ng</a:t>
            </a:r>
            <a:r>
              <a:rPr lang="en-US" dirty="0"/>
              <a:t>.</a:t>
            </a:r>
            <a:r>
              <a:rPr lang="en-US" b="1" dirty="0"/>
              <a:t> </a:t>
            </a:r>
            <a:endParaRPr lang="en-US" dirty="0"/>
          </a:p>
          <a:p>
            <a:pPr marL="0" indent="0" algn="just">
              <a:buNone/>
            </a:pPr>
            <a:r>
              <a:rPr lang="en-US" b="1" dirty="0"/>
              <a:t>Audio-Visual resources</a:t>
            </a:r>
            <a:endParaRPr lang="en-US" dirty="0"/>
          </a:p>
          <a:p>
            <a:pPr marL="0" indent="0" algn="just">
              <a:buNone/>
            </a:pPr>
            <a:r>
              <a:rPr lang="en-US" b="1" dirty="0"/>
              <a:t>Audio cassette</a:t>
            </a:r>
            <a:endParaRPr lang="en-US" dirty="0"/>
          </a:p>
          <a:p>
            <a:pPr marL="0" indent="0" algn="just">
              <a:buNone/>
            </a:pPr>
            <a:r>
              <a:rPr lang="en-US" dirty="0"/>
              <a:t>31. 	</a:t>
            </a:r>
            <a:r>
              <a:rPr lang="en-US" dirty="0" err="1"/>
              <a:t>Gimson</a:t>
            </a:r>
            <a:r>
              <a:rPr lang="en-US" dirty="0"/>
              <a:t>, G. S. (Speaker). (1983). English Phonetics and Phonology. (Cassette Recording Units 2&amp;5), Cambridge: CUP.</a:t>
            </a:r>
          </a:p>
          <a:p>
            <a:pPr marL="0" indent="0" algn="just">
              <a:buNone/>
            </a:pPr>
            <a:r>
              <a:rPr lang="en-US" b="1" dirty="0"/>
              <a:t> </a:t>
            </a:r>
            <a:r>
              <a:rPr lang="en-US" b="1" dirty="0" err="1"/>
              <a:t>Phono</a:t>
            </a:r>
            <a:r>
              <a:rPr lang="en-US" b="1" dirty="0"/>
              <a:t> record</a:t>
            </a:r>
            <a:endParaRPr lang="en-US" dirty="0"/>
          </a:p>
          <a:p>
            <a:pPr marL="0" indent="0" algn="just">
              <a:buNone/>
            </a:pPr>
            <a:r>
              <a:rPr lang="en-US" dirty="0"/>
              <a:t>32. 	</a:t>
            </a:r>
            <a:r>
              <a:rPr lang="en-US" dirty="0" err="1"/>
              <a:t>Kuti</a:t>
            </a:r>
            <a:r>
              <a:rPr lang="en-US" dirty="0"/>
              <a:t>, A. F. (Producer). (1978). Zombie. (</a:t>
            </a:r>
            <a:r>
              <a:rPr lang="en-US" dirty="0" err="1"/>
              <a:t>Phono</a:t>
            </a:r>
            <a:r>
              <a:rPr lang="en-US" dirty="0"/>
              <a:t> Wax Number 1348). Lagos: Linux </a:t>
            </a:r>
            <a:r>
              <a:rPr lang="en-US" dirty="0" err="1"/>
              <a:t>Afromedia</a:t>
            </a:r>
            <a:r>
              <a:rPr lang="en-US" dirty="0"/>
              <a:t>.</a:t>
            </a:r>
          </a:p>
          <a:p>
            <a:pPr marL="0" indent="0" algn="just">
              <a:buNone/>
            </a:pPr>
            <a:r>
              <a:rPr lang="en-US" b="1" dirty="0"/>
              <a:t>Film</a:t>
            </a:r>
            <a:endParaRPr lang="en-US" dirty="0"/>
          </a:p>
          <a:p>
            <a:pPr marL="0" indent="0" algn="just">
              <a:buNone/>
            </a:pPr>
            <a:r>
              <a:rPr lang="en-US" dirty="0"/>
              <a:t>33. 	</a:t>
            </a:r>
            <a:r>
              <a:rPr lang="en-US" dirty="0" err="1"/>
              <a:t>Adejumo</a:t>
            </a:r>
            <a:r>
              <a:rPr lang="en-US" dirty="0"/>
              <a:t>, M. </a:t>
            </a:r>
            <a:r>
              <a:rPr lang="en-US" dirty="0" err="1"/>
              <a:t>a.k.a</a:t>
            </a:r>
            <a:r>
              <a:rPr lang="en-US" dirty="0"/>
              <a:t> Baba </a:t>
            </a:r>
            <a:r>
              <a:rPr lang="en-US" dirty="0" err="1"/>
              <a:t>Sala</a:t>
            </a:r>
            <a:r>
              <a:rPr lang="en-US" dirty="0"/>
              <a:t>: Producer and </a:t>
            </a:r>
            <a:r>
              <a:rPr lang="en-US" dirty="0" err="1"/>
              <a:t>Gani</a:t>
            </a:r>
            <a:r>
              <a:rPr lang="en-US" dirty="0"/>
              <a:t>, O.: Director, </a:t>
            </a:r>
            <a:r>
              <a:rPr lang="en-US" dirty="0" err="1"/>
              <a:t>n.d.</a:t>
            </a:r>
            <a:r>
              <a:rPr lang="en-US" dirty="0"/>
              <a:t> “</a:t>
            </a:r>
            <a:r>
              <a:rPr lang="en-US" dirty="0" err="1"/>
              <a:t>Owo</a:t>
            </a:r>
            <a:r>
              <a:rPr lang="en-US" dirty="0"/>
              <a:t> </a:t>
            </a:r>
            <a:r>
              <a:rPr lang="en-US" dirty="0" err="1"/>
              <a:t>osu</a:t>
            </a:r>
            <a:r>
              <a:rPr lang="en-US" dirty="0"/>
              <a:t>”, Cinema, (Lagos: </a:t>
            </a:r>
            <a:r>
              <a:rPr lang="en-US" dirty="0" err="1"/>
              <a:t>Kodjo</a:t>
            </a:r>
            <a:r>
              <a:rPr lang="en-US" dirty="0"/>
              <a:t> Films).</a:t>
            </a:r>
          </a:p>
          <a:p>
            <a:pPr marL="0" indent="0" algn="just">
              <a:buNone/>
            </a:pPr>
            <a:endParaRPr lang="en-US" dirty="0"/>
          </a:p>
        </p:txBody>
      </p:sp>
    </p:spTree>
    <p:extLst>
      <p:ext uri="{BB962C8B-B14F-4D97-AF65-F5344CB8AC3E}">
        <p14:creationId xmlns:p14="http://schemas.microsoft.com/office/powerpoint/2010/main" val="80786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42900"/>
            <a:ext cx="11430000" cy="822960"/>
          </a:xfrm>
        </p:spPr>
        <p:txBody>
          <a:bodyPr>
            <a:normAutofit fontScale="90000"/>
          </a:bodyPr>
          <a:lstStyle/>
          <a:p>
            <a:pPr algn="ctr"/>
            <a:r>
              <a:rPr lang="en-US" b="1" dirty="0"/>
              <a:t>Some Examples with the MLA Style</a:t>
            </a:r>
            <a:br>
              <a:rPr lang="en-US" dirty="0"/>
            </a:br>
            <a:endParaRPr lang="en-US" dirty="0"/>
          </a:p>
        </p:txBody>
      </p:sp>
      <p:sp>
        <p:nvSpPr>
          <p:cNvPr id="3" name="Content Placeholder 2"/>
          <p:cNvSpPr>
            <a:spLocks noGrp="1"/>
          </p:cNvSpPr>
          <p:nvPr>
            <p:ph idx="1"/>
          </p:nvPr>
        </p:nvSpPr>
        <p:spPr>
          <a:xfrm>
            <a:off x="388620" y="822960"/>
            <a:ext cx="11612880" cy="5715000"/>
          </a:xfrm>
        </p:spPr>
        <p:txBody>
          <a:bodyPr>
            <a:normAutofit/>
          </a:bodyPr>
          <a:lstStyle/>
          <a:p>
            <a:pPr marL="0" indent="0" algn="just">
              <a:buNone/>
            </a:pPr>
            <a:r>
              <a:rPr lang="en-US" sz="2800" b="1" dirty="0"/>
              <a:t>Video </a:t>
            </a:r>
            <a:endParaRPr lang="en-US" sz="2800" dirty="0"/>
          </a:p>
          <a:p>
            <a:pPr marL="0" indent="0" algn="just">
              <a:buNone/>
            </a:pPr>
            <a:r>
              <a:rPr lang="en-US" sz="2800" dirty="0"/>
              <a:t>34. 	Kate, O: Director, and Dele </a:t>
            </a:r>
            <a:r>
              <a:rPr lang="en-US" sz="2800" dirty="0" err="1"/>
              <a:t>Tac</a:t>
            </a:r>
            <a:r>
              <a:rPr lang="en-US" sz="2800" dirty="0"/>
              <a:t>; Producer,: 2003, “Busy Snake”. Motion picture, (Lagos: </a:t>
            </a:r>
            <a:r>
              <a:rPr lang="en-US" sz="2800" dirty="0" err="1"/>
              <a:t>Tac</a:t>
            </a:r>
            <a:r>
              <a:rPr lang="en-US" sz="2800" dirty="0"/>
              <a:t> multimedia).</a:t>
            </a:r>
          </a:p>
          <a:p>
            <a:pPr marL="0" indent="0" algn="just">
              <a:buNone/>
            </a:pPr>
            <a:r>
              <a:rPr lang="en-US" sz="2800" b="1" dirty="0"/>
              <a:t>Manuscripts, Notes, Mimeographs, Data, etc.</a:t>
            </a:r>
            <a:endParaRPr lang="en-US" sz="2800" dirty="0"/>
          </a:p>
          <a:p>
            <a:pPr marL="0" indent="0" algn="just">
              <a:buNone/>
            </a:pPr>
            <a:r>
              <a:rPr lang="en-US" sz="2800" b="1" dirty="0"/>
              <a:t>Seminar/workshop</a:t>
            </a:r>
            <a:endParaRPr lang="en-US" sz="2800" dirty="0"/>
          </a:p>
          <a:p>
            <a:pPr marL="0" indent="0" algn="just">
              <a:buNone/>
            </a:pPr>
            <a:r>
              <a:rPr lang="en-US" sz="2800" dirty="0"/>
              <a:t>35. 	</a:t>
            </a:r>
            <a:r>
              <a:rPr lang="en-US" sz="2800" dirty="0" err="1"/>
              <a:t>Omoniyi</a:t>
            </a:r>
            <a:r>
              <a:rPr lang="en-US" sz="2800" dirty="0"/>
              <a:t>, J. O. “The Roles of Librarians”, A paper presented at a seminar organized by the Nigerian Library Association, Kwara State Chapter, September 2, 2001, (University of Ilorin, 20-22).</a:t>
            </a:r>
          </a:p>
          <a:p>
            <a:pPr marL="0" indent="0" algn="just">
              <a:buNone/>
            </a:pPr>
            <a:r>
              <a:rPr lang="en-US" sz="2800" dirty="0"/>
              <a:t>36. 	</a:t>
            </a:r>
            <a:r>
              <a:rPr lang="en-US" sz="2800" dirty="0" err="1"/>
              <a:t>Saliu</a:t>
            </a:r>
            <a:r>
              <a:rPr lang="en-US" sz="2800" dirty="0"/>
              <a:t>, U. A., “Lecture note on </a:t>
            </a:r>
            <a:r>
              <a:rPr lang="en-US" sz="2800" dirty="0" err="1"/>
              <a:t>GNS</a:t>
            </a:r>
            <a:r>
              <a:rPr lang="en-US" sz="2800" dirty="0"/>
              <a:t> 111 Use of Library”,  Unpublished Manuscript, department of Library and Information Science, (University of Ilorin, Nigeria, 2009), Mimeo.</a:t>
            </a:r>
          </a:p>
          <a:p>
            <a:pPr marL="0" indent="0" algn="just">
              <a:buNone/>
            </a:pPr>
            <a:endParaRPr lang="en-US" sz="2800" dirty="0"/>
          </a:p>
        </p:txBody>
      </p:sp>
    </p:spTree>
    <p:extLst>
      <p:ext uri="{BB962C8B-B14F-4D97-AF65-F5344CB8AC3E}">
        <p14:creationId xmlns:p14="http://schemas.microsoft.com/office/powerpoint/2010/main" val="3318107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54380"/>
            <a:ext cx="11430000" cy="822960"/>
          </a:xfrm>
        </p:spPr>
        <p:txBody>
          <a:bodyPr>
            <a:normAutofit fontScale="90000"/>
          </a:bodyPr>
          <a:lstStyle/>
          <a:p>
            <a:pPr algn="ctr"/>
            <a:r>
              <a:rPr lang="en-US" b="1" dirty="0"/>
              <a:t>Some Examples with the MLA Style</a:t>
            </a:r>
            <a:br>
              <a:rPr lang="en-US" dirty="0"/>
            </a:br>
            <a:endParaRPr lang="en-US" dirty="0"/>
          </a:p>
        </p:txBody>
      </p:sp>
      <p:sp>
        <p:nvSpPr>
          <p:cNvPr id="3" name="Content Placeholder 2"/>
          <p:cNvSpPr>
            <a:spLocks noGrp="1"/>
          </p:cNvSpPr>
          <p:nvPr>
            <p:ph idx="1"/>
          </p:nvPr>
        </p:nvSpPr>
        <p:spPr>
          <a:xfrm>
            <a:off x="274320" y="1577340"/>
            <a:ext cx="11544300" cy="3451860"/>
          </a:xfrm>
        </p:spPr>
        <p:txBody>
          <a:bodyPr>
            <a:noAutofit/>
          </a:bodyPr>
          <a:lstStyle/>
          <a:p>
            <a:pPr marL="0" indent="0" algn="just">
              <a:buNone/>
            </a:pPr>
            <a:r>
              <a:rPr lang="en-US" sz="2800" dirty="0"/>
              <a:t>37. 	</a:t>
            </a:r>
            <a:r>
              <a:rPr lang="en-US" sz="2800" dirty="0" err="1"/>
              <a:t>Omoniyi</a:t>
            </a:r>
            <a:r>
              <a:rPr lang="en-US" sz="2800" dirty="0"/>
              <a:t>, J. O. “Information Packaging and Dissemination Strategy for HIV/AIDS Control in Nigeria”, Manuscript submitted for publication.</a:t>
            </a:r>
          </a:p>
          <a:p>
            <a:pPr marL="0" indent="0" algn="just">
              <a:buNone/>
            </a:pPr>
            <a:r>
              <a:rPr lang="en-US" sz="2800" dirty="0"/>
              <a:t>38. 	Zachariah, K. P. “Reading Comprehension Skills: Assessment Grade”. (2002), Unpublished raw Data. </a:t>
            </a:r>
          </a:p>
          <a:p>
            <a:pPr marL="0" indent="0" algn="just">
              <a:buNone/>
            </a:pPr>
            <a:r>
              <a:rPr lang="en-US" sz="2800" dirty="0"/>
              <a:t>39. 	</a:t>
            </a:r>
            <a:r>
              <a:rPr lang="en-US" sz="2800" dirty="0" err="1"/>
              <a:t>Coyones</a:t>
            </a:r>
            <a:r>
              <a:rPr lang="en-US" sz="2800" dirty="0"/>
              <a:t>, T. S. (2006, February). Interview with Friday Cole, Editor of The Long Rope for </a:t>
            </a:r>
            <a:r>
              <a:rPr lang="en-US" sz="2800" dirty="0" err="1"/>
              <a:t>Golgoth</a:t>
            </a:r>
            <a:r>
              <a:rPr lang="en-US" sz="2800" dirty="0"/>
              <a:t>’, the Punch (February 2006):4,8, 31.</a:t>
            </a:r>
          </a:p>
        </p:txBody>
      </p:sp>
    </p:spTree>
    <p:extLst>
      <p:ext uri="{BB962C8B-B14F-4D97-AF65-F5344CB8AC3E}">
        <p14:creationId xmlns:p14="http://schemas.microsoft.com/office/powerpoint/2010/main" val="2987234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340" y="617220"/>
            <a:ext cx="11430000" cy="822960"/>
          </a:xfrm>
        </p:spPr>
        <p:txBody>
          <a:bodyPr>
            <a:normAutofit fontScale="90000"/>
          </a:bodyPr>
          <a:lstStyle/>
          <a:p>
            <a:pPr algn="just"/>
            <a:r>
              <a:rPr lang="en-US" b="1" dirty="0"/>
              <a:t>In press books/articles, reports, proceedings, abstracts</a:t>
            </a:r>
            <a:endParaRPr lang="en-US" dirty="0"/>
          </a:p>
        </p:txBody>
      </p:sp>
      <p:sp>
        <p:nvSpPr>
          <p:cNvPr id="3" name="Content Placeholder 2"/>
          <p:cNvSpPr>
            <a:spLocks noGrp="1"/>
          </p:cNvSpPr>
          <p:nvPr>
            <p:ph idx="1"/>
          </p:nvPr>
        </p:nvSpPr>
        <p:spPr>
          <a:xfrm>
            <a:off x="365760" y="1828800"/>
            <a:ext cx="11498580" cy="5326380"/>
          </a:xfrm>
        </p:spPr>
        <p:txBody>
          <a:bodyPr>
            <a:noAutofit/>
          </a:bodyPr>
          <a:lstStyle/>
          <a:p>
            <a:pPr marL="0" indent="0" algn="just">
              <a:buNone/>
            </a:pPr>
            <a:r>
              <a:rPr lang="en-US" sz="2800" dirty="0"/>
              <a:t>40. 	</a:t>
            </a:r>
            <a:r>
              <a:rPr lang="en-US" sz="2800" dirty="0" err="1"/>
              <a:t>Jegede</a:t>
            </a:r>
            <a:r>
              <a:rPr lang="en-US" sz="2800" dirty="0"/>
              <a:t>, Timothy and </a:t>
            </a:r>
            <a:r>
              <a:rPr lang="en-US" sz="2800" dirty="0" err="1"/>
              <a:t>Jegede</a:t>
            </a:r>
            <a:r>
              <a:rPr lang="en-US" sz="2800" dirty="0"/>
              <a:t> Sola, “Land reforms in the rural Area”, In Jimmy </a:t>
            </a:r>
            <a:r>
              <a:rPr lang="en-US" sz="2800" dirty="0" err="1"/>
              <a:t>Olukoju</a:t>
            </a:r>
            <a:r>
              <a:rPr lang="en-US" sz="2800" dirty="0"/>
              <a:t>, ed. The Principles of Land Law, (in pre), Ibadan: Bounty Press.</a:t>
            </a:r>
          </a:p>
          <a:p>
            <a:pPr marL="0" indent="0" algn="just">
              <a:buNone/>
            </a:pPr>
            <a:r>
              <a:rPr lang="en-US" sz="2800" dirty="0"/>
              <a:t>41. 	</a:t>
            </a:r>
            <a:r>
              <a:rPr lang="en-US" sz="2800" dirty="0" err="1"/>
              <a:t>Ajala</a:t>
            </a:r>
            <a:r>
              <a:rPr lang="en-US" sz="2800" dirty="0"/>
              <a:t>, K. “Library Safety Procedures”, Technical Report Number 12, (</a:t>
            </a:r>
            <a:r>
              <a:rPr lang="en-US" sz="2800" dirty="0" err="1"/>
              <a:t>Ilo</a:t>
            </a:r>
            <a:r>
              <a:rPr lang="en-US" sz="2800" dirty="0"/>
              <a:t>: University of Ilorin Directorate for Conflict Resolution Studies, 2020).</a:t>
            </a:r>
          </a:p>
          <a:p>
            <a:pPr marL="0" indent="0" algn="just">
              <a:buNone/>
            </a:pPr>
            <a:r>
              <a:rPr lang="en-US" sz="2800" dirty="0"/>
              <a:t>42. 	Usman, A. M., “Library Consortium Project File”, Proceeding of the 2</a:t>
            </a:r>
            <a:r>
              <a:rPr lang="en-US" sz="2800" baseline="30000" dirty="0"/>
              <a:t>nd</a:t>
            </a:r>
            <a:r>
              <a:rPr lang="en-US" sz="2800" dirty="0"/>
              <a:t> Annual Conference of the Nigeria Library Association (Abuja: Nigeria, 2004).</a:t>
            </a:r>
          </a:p>
          <a:p>
            <a:pPr marL="0" indent="0" algn="just">
              <a:buNone/>
            </a:pPr>
            <a:r>
              <a:rPr lang="en-US" sz="2800" dirty="0"/>
              <a:t>43. 	</a:t>
            </a:r>
            <a:r>
              <a:rPr lang="en-US" sz="2800" dirty="0" err="1"/>
              <a:t>Okoh</a:t>
            </a:r>
            <a:r>
              <a:rPr lang="en-US" sz="2800" dirty="0"/>
              <a:t>, I. C. “Tropical Agricultural in Nigeria”, Doctoral Dissertation, University of Wales, 1998. Dissertation Abstracts International, 24:10p. 2348B.</a:t>
            </a:r>
          </a:p>
          <a:p>
            <a:pPr marL="0" indent="0" algn="just">
              <a:buNone/>
            </a:pPr>
            <a:endParaRPr lang="en-US" sz="2800" dirty="0"/>
          </a:p>
        </p:txBody>
      </p:sp>
    </p:spTree>
    <p:extLst>
      <p:ext uri="{BB962C8B-B14F-4D97-AF65-F5344CB8AC3E}">
        <p14:creationId xmlns:p14="http://schemas.microsoft.com/office/powerpoint/2010/main" val="14250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2331720"/>
            <a:ext cx="6697980" cy="1965960"/>
          </a:xfrm>
        </p:spPr>
        <p:txBody>
          <a:bodyPr>
            <a:normAutofit/>
          </a:bodyPr>
          <a:lstStyle/>
          <a:p>
            <a:pPr algn="ctr"/>
            <a:r>
              <a:rPr lang="en-US" sz="6600" b="1" dirty="0">
                <a:solidFill>
                  <a:schemeClr val="bg2">
                    <a:lumMod val="25000"/>
                  </a:schemeClr>
                </a:solidFill>
              </a:rPr>
              <a:t>conclusion</a:t>
            </a:r>
            <a:br>
              <a:rPr lang="en-US" sz="6600" b="1" dirty="0">
                <a:solidFill>
                  <a:schemeClr val="bg2">
                    <a:lumMod val="25000"/>
                  </a:schemeClr>
                </a:solidFill>
              </a:rPr>
            </a:br>
            <a:endParaRPr lang="en-US" dirty="0">
              <a:solidFill>
                <a:schemeClr val="bg2">
                  <a:lumMod val="25000"/>
                </a:schemeClr>
              </a:solidFill>
            </a:endParaRPr>
          </a:p>
        </p:txBody>
      </p:sp>
    </p:spTree>
    <p:extLst>
      <p:ext uri="{BB962C8B-B14F-4D97-AF65-F5344CB8AC3E}">
        <p14:creationId xmlns:p14="http://schemas.microsoft.com/office/powerpoint/2010/main" val="2986432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6275</Words>
  <Application>Microsoft Office PowerPoint</Application>
  <PresentationFormat>Widescreen</PresentationFormat>
  <Paragraphs>390</Paragraphs>
  <Slides>61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61</vt:i4>
      </vt:variant>
    </vt:vector>
  </HeadingPairs>
  <TitlesOfParts>
    <vt:vector size="66" baseType="lpstr">
      <vt:lpstr>Arial</vt:lpstr>
      <vt:lpstr>Calibri</vt:lpstr>
      <vt:lpstr>Calibri Light</vt:lpstr>
      <vt:lpstr>Wingdings</vt:lpstr>
      <vt:lpstr>Office Theme</vt:lpstr>
      <vt:lpstr>Chapter four:    APPLICATION OF INFORMATION AND COMMUNICATION TECHNOLOGY TO LIBRARY SERVICES  Adeyinka A. Tella Olabisi F. Adesina George eromosele  </vt:lpstr>
      <vt:lpstr>objectives</vt:lpstr>
      <vt:lpstr>introduction</vt:lpstr>
      <vt:lpstr>specific objectives of this chapter</vt:lpstr>
      <vt:lpstr>The internet and the world wide web</vt:lpstr>
      <vt:lpstr>Virtual library</vt:lpstr>
      <vt:lpstr>Electronic library (e-library)</vt:lpstr>
      <vt:lpstr>Features of electronic library (e-library)</vt:lpstr>
      <vt:lpstr>Digital libraries</vt:lpstr>
      <vt:lpstr>Web search tools</vt:lpstr>
      <vt:lpstr>databases</vt:lpstr>
      <vt:lpstr>Procedure for searching a database</vt:lpstr>
      <vt:lpstr>PowerPoint Presentation</vt:lpstr>
      <vt:lpstr>OPAC at the university of Ilorin library</vt:lpstr>
      <vt:lpstr>Access unilorin library opac from your computer or mobile phone</vt:lpstr>
      <vt:lpstr>BEGIN YOUR SEARCH ON OPAC</vt:lpstr>
      <vt:lpstr>Selected sites for academic information</vt:lpstr>
      <vt:lpstr>PowerPoint Presentation</vt:lpstr>
      <vt:lpstr>conclusion </vt:lpstr>
      <vt:lpstr>Chapter five:   BIBLIOGRAPHIC CITATIONS AND REFERENCING  Joseph O. Omoniyi AbdulWahab O. Issa Shuaib A. Olarongbe </vt:lpstr>
      <vt:lpstr>objectives</vt:lpstr>
      <vt:lpstr>introduction</vt:lpstr>
      <vt:lpstr>PowerPoint Presentation</vt:lpstr>
      <vt:lpstr>Bibliographic citations</vt:lpstr>
      <vt:lpstr>Styles of referencing </vt:lpstr>
      <vt:lpstr>Traditional or classical format</vt:lpstr>
      <vt:lpstr>Traditional or classical format</vt:lpstr>
      <vt:lpstr>  The Author/Date Format</vt:lpstr>
      <vt:lpstr>How to Cite Within the Body of the Work </vt:lpstr>
      <vt:lpstr>Rules Guiding the Use of Quotation Marks </vt:lpstr>
      <vt:lpstr>Rules guiding the use of quotation marks</vt:lpstr>
      <vt:lpstr>Rules guiding the use of ellipses</vt:lpstr>
      <vt:lpstr>Rules guiding the use of ellipses</vt:lpstr>
      <vt:lpstr>Rules guiding the use of wrong quotations</vt:lpstr>
      <vt:lpstr>Citing Works of Two Authors</vt:lpstr>
      <vt:lpstr>Citing Works of Two or More Authors </vt:lpstr>
      <vt:lpstr>Citing Corporate Authorship </vt:lpstr>
      <vt:lpstr>Citing Several Works of an Author</vt:lpstr>
      <vt:lpstr>Citing Several Works of an Author</vt:lpstr>
      <vt:lpstr>Citing Works of the Same Year </vt:lpstr>
      <vt:lpstr>Citing Works without Authors</vt:lpstr>
      <vt:lpstr>Citing Internet Sources</vt:lpstr>
      <vt:lpstr>Referencing Samples</vt:lpstr>
      <vt:lpstr>Referencing Samples</vt:lpstr>
      <vt:lpstr>Referencing Samples</vt:lpstr>
      <vt:lpstr>Referencing Samples</vt:lpstr>
      <vt:lpstr>Referencing Samples</vt:lpstr>
      <vt:lpstr>Requirements for Good Academic Paper Presentation</vt:lpstr>
      <vt:lpstr>Observed Mistakes Commonly Associated with Academic Paper Writing </vt:lpstr>
      <vt:lpstr>Some Examples with the MLA Style </vt:lpstr>
      <vt:lpstr>Some Examples with the MLA Style </vt:lpstr>
      <vt:lpstr>Some Examples with the MLA Style </vt:lpstr>
      <vt:lpstr>Some Examples with the MLA Style </vt:lpstr>
      <vt:lpstr>Some Examples with the MLA Style </vt:lpstr>
      <vt:lpstr>Some Examples with the MLA Style </vt:lpstr>
      <vt:lpstr>Some Examples with the MLA Style </vt:lpstr>
      <vt:lpstr>Some Examples with the MLA Style </vt:lpstr>
      <vt:lpstr>Some Examples with the MLA Style </vt:lpstr>
      <vt:lpstr>Some Examples with the MLA Style </vt:lpstr>
      <vt:lpstr>In press books/articles, reports, proceedings, abstracts</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four:    APPLICATION OF INFORMATION AND COMMUNICATION TECHNOLOGY TO LIBRARY SERVICES  Adeyinka A. Tella Olabisi F. Adesina George eromosele</dc:title>
  <dc:creator>Information-Pro</dc:creator>
  <cp:lastModifiedBy>George Eromosele</cp:lastModifiedBy>
  <cp:revision>1</cp:revision>
  <dcterms:created xsi:type="dcterms:W3CDTF">2024-01-10T13:20:13Z</dcterms:created>
  <dcterms:modified xsi:type="dcterms:W3CDTF">2024-01-11T10:41:30Z</dcterms:modified>
</cp:coreProperties>
</file>